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4"/>
    <p:sldMasterId id="2147483685" r:id="rId5"/>
    <p:sldMasterId id="2147483698" r:id="rId6"/>
  </p:sldMasterIdLst>
  <p:notesMasterIdLst>
    <p:notesMasterId r:id="rId54"/>
  </p:notesMasterIdLst>
  <p:sldIdLst>
    <p:sldId id="256" r:id="rId7"/>
    <p:sldId id="257" r:id="rId8"/>
    <p:sldId id="258" r:id="rId9"/>
    <p:sldId id="353" r:id="rId10"/>
    <p:sldId id="310" r:id="rId11"/>
    <p:sldId id="311" r:id="rId12"/>
    <p:sldId id="312" r:id="rId13"/>
    <p:sldId id="313" r:id="rId14"/>
    <p:sldId id="314" r:id="rId15"/>
    <p:sldId id="261" r:id="rId16"/>
    <p:sldId id="315" r:id="rId17"/>
    <p:sldId id="316" r:id="rId18"/>
    <p:sldId id="317" r:id="rId19"/>
    <p:sldId id="318" r:id="rId20"/>
    <p:sldId id="319" r:id="rId21"/>
    <p:sldId id="320" r:id="rId22"/>
    <p:sldId id="321" r:id="rId23"/>
    <p:sldId id="322" r:id="rId24"/>
    <p:sldId id="323" r:id="rId25"/>
    <p:sldId id="324" r:id="rId26"/>
    <p:sldId id="325" r:id="rId27"/>
    <p:sldId id="327" r:id="rId28"/>
    <p:sldId id="326" r:id="rId29"/>
    <p:sldId id="328" r:id="rId30"/>
    <p:sldId id="351" r:id="rId31"/>
    <p:sldId id="349" r:id="rId32"/>
    <p:sldId id="343" r:id="rId33"/>
    <p:sldId id="352" r:id="rId34"/>
    <p:sldId id="345" r:id="rId35"/>
    <p:sldId id="346" r:id="rId36"/>
    <p:sldId id="335" r:id="rId37"/>
    <p:sldId id="342" r:id="rId38"/>
    <p:sldId id="329" r:id="rId39"/>
    <p:sldId id="344" r:id="rId40"/>
    <p:sldId id="350" r:id="rId41"/>
    <p:sldId id="348" r:id="rId42"/>
    <p:sldId id="330" r:id="rId43"/>
    <p:sldId id="337" r:id="rId44"/>
    <p:sldId id="332" r:id="rId45"/>
    <p:sldId id="347" r:id="rId46"/>
    <p:sldId id="260" r:id="rId47"/>
    <p:sldId id="331" r:id="rId48"/>
    <p:sldId id="333" r:id="rId49"/>
    <p:sldId id="334" r:id="rId50"/>
    <p:sldId id="336" r:id="rId51"/>
    <p:sldId id="338" r:id="rId52"/>
    <p:sldId id="280" r:id="rId53"/>
  </p:sldIdLst>
  <p:sldSz cx="9144000" cy="5143500" type="screen16x9"/>
  <p:notesSz cx="6858000" cy="9144000"/>
  <p:embeddedFontLst>
    <p:embeddedFont>
      <p:font typeface="Abadi" panose="020B0604020104020204" pitchFamily="34" charset="0"/>
      <p:regular r:id="rId55"/>
    </p:embeddedFont>
    <p:embeddedFont>
      <p:font typeface="Calibri" panose="020F0502020204030204" pitchFamily="34" charset="0"/>
      <p:regular r:id="rId56"/>
      <p:bold r:id="rId57"/>
      <p:italic r:id="rId58"/>
      <p:boldItalic r:id="rId59"/>
    </p:embeddedFont>
    <p:embeddedFont>
      <p:font typeface="Cambria Math" panose="02040503050406030204" pitchFamily="18" charset="0"/>
      <p:regular r:id="rId60"/>
    </p:embeddedFont>
    <p:embeddedFont>
      <p:font typeface="Century Schoolbook" panose="02040604050505020304" pitchFamily="18" charset="0"/>
      <p:regular r:id="rId61"/>
      <p:bold r:id="rId62"/>
      <p:italic r:id="rId63"/>
      <p:boldItalic r:id="rId64"/>
    </p:embeddedFont>
    <p:embeddedFont>
      <p:font typeface="Corbel" panose="020B0503020204020204" pitchFamily="34" charset="0"/>
      <p:regular r:id="rId65"/>
      <p:bold r:id="rId66"/>
      <p:italic r:id="rId67"/>
      <p:boldItalic r:id="rId68"/>
    </p:embeddedFont>
    <p:embeddedFont>
      <p:font typeface="Open Sans" panose="020B0604020202020204" charset="0"/>
      <p:regular r:id="rId69"/>
      <p:bold r:id="rId70"/>
      <p:italic r:id="rId71"/>
      <p:boldItalic r:id="rId72"/>
    </p:embeddedFont>
    <p:embeddedFont>
      <p:font typeface="Overpass Black" panose="020B0604020202020204" charset="0"/>
      <p:bold r:id="rId73"/>
      <p:boldItalic r:id="rId74"/>
    </p:embeddedFont>
    <p:embeddedFont>
      <p:font typeface="Verdana Pro" panose="020B0604030504040204" pitchFamily="34" charset="0"/>
      <p:regular r:id="rId75"/>
      <p:bold r:id="rId76"/>
      <p:italic r:id="rId77"/>
      <p:boldItalic r:id="rId78"/>
    </p:embeddedFont>
    <p:embeddedFont>
      <p:font typeface="Verdana Pro Cond SemiBold" panose="020B0706030504040204" pitchFamily="34" charset="0"/>
      <p:bold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madhan Kalih Sewu" initials="RKS" lastIdx="1" clrIdx="0">
    <p:extLst>
      <p:ext uri="{19B8F6BF-5375-455C-9EA6-DF929625EA0E}">
        <p15:presenceInfo xmlns:p15="http://schemas.microsoft.com/office/powerpoint/2012/main" userId="S::ramadhan.kalih@office.ui.ac.id::ff551f5a-f1d8-44ed-9702-a0b181e4e4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174037-C481-41A7-98D8-205D9192208C}">
  <a:tblStyle styleId="{4E174037-C481-41A7-98D8-205D919220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914" y="8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font" Target="fonts/font14.fntdata"/><Relationship Id="rId76" Type="http://schemas.openxmlformats.org/officeDocument/2006/relationships/font" Target="fonts/font22.fntdata"/><Relationship Id="rId84"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font" Target="fonts/font17.fntdata"/><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font" Target="fonts/font20.fntdata"/><Relationship Id="rId79" Type="http://schemas.openxmlformats.org/officeDocument/2006/relationships/font" Target="fonts/font25.fntdata"/><Relationship Id="rId5" Type="http://schemas.openxmlformats.org/officeDocument/2006/relationships/slideMaster" Target="slideMasters/slideMaster2.xml"/><Relationship Id="rId61" Type="http://schemas.openxmlformats.org/officeDocument/2006/relationships/font" Target="fonts/font7.fntdata"/><Relationship Id="rId82" Type="http://schemas.openxmlformats.org/officeDocument/2006/relationships/presProps" Target="presProps.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18.fntdata"/><Relationship Id="rId80" Type="http://schemas.openxmlformats.org/officeDocument/2006/relationships/font" Target="fonts/font26.fntdata"/><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font" Target="fonts/font3.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19T18:39:52.335" idx="1">
    <p:pos x="1822" y="982"/>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a7274a1822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a7274a1822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buFont typeface="+mj-lt"/>
              <a:buAutoNum type="arabicPeriod"/>
            </a:pPr>
            <a:r>
              <a:rPr lang="en-US" b="0" i="0">
                <a:solidFill>
                  <a:srgbClr val="444444"/>
                </a:solidFill>
                <a:effectLst/>
                <a:latin typeface="inherit"/>
              </a:rPr>
              <a:t>Select the best attribute using Attribute Selection Measures(ASM) to split the records.</a:t>
            </a:r>
          </a:p>
          <a:p>
            <a:pPr algn="l" fontAlgn="base">
              <a:buFont typeface="+mj-lt"/>
              <a:buAutoNum type="arabicPeriod"/>
            </a:pPr>
            <a:r>
              <a:rPr lang="en-US" b="0" i="0">
                <a:solidFill>
                  <a:srgbClr val="444444"/>
                </a:solidFill>
                <a:effectLst/>
                <a:latin typeface="inherit"/>
              </a:rPr>
              <a:t>Make that attribute a decision node and breaks the dataset into smaller subsets.</a:t>
            </a:r>
          </a:p>
          <a:p>
            <a:pPr algn="l" fontAlgn="base">
              <a:buFont typeface="+mj-lt"/>
              <a:buAutoNum type="arabicPeriod"/>
            </a:pPr>
            <a:r>
              <a:rPr lang="en-US" b="0" i="0">
                <a:solidFill>
                  <a:srgbClr val="444444"/>
                </a:solidFill>
                <a:effectLst/>
                <a:latin typeface="inherit"/>
              </a:rPr>
              <a:t>Starts tree building by repeating this process recursively for each child until one of the condition will match:</a:t>
            </a:r>
          </a:p>
          <a:p>
            <a:endParaRPr lang="en-US"/>
          </a:p>
        </p:txBody>
      </p:sp>
    </p:spTree>
    <p:extLst>
      <p:ext uri="{BB962C8B-B14F-4D97-AF65-F5344CB8AC3E}">
        <p14:creationId xmlns:p14="http://schemas.microsoft.com/office/powerpoint/2010/main" val="3687895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a7274a1822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a7274a1822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a75a9251e8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5" name="Google Shape;2715;ga75a9251e8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4/20/2021</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532303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571500" y="1143000"/>
            <a:ext cx="8001000" cy="1489472"/>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571500" y="2857500"/>
            <a:ext cx="8000999" cy="148947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4/20/2021</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21458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4/20/2021</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8106012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571500" y="1147763"/>
            <a:ext cx="8001000" cy="1709738"/>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571500" y="3442098"/>
            <a:ext cx="8001000" cy="887388"/>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4/20/2021</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4859850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571500" y="1143000"/>
            <a:ext cx="6858000" cy="947737"/>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571500" y="2286000"/>
            <a:ext cx="34290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5143500" y="2286000"/>
            <a:ext cx="3429000" cy="228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4/20/2021</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790113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571500" y="1145286"/>
            <a:ext cx="8001000" cy="569214"/>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571500" y="1714500"/>
            <a:ext cx="3429001" cy="57149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571501" y="2294335"/>
            <a:ext cx="3429000" cy="22776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5143499" y="1714501"/>
            <a:ext cx="3429001" cy="57149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5143500" y="2294335"/>
            <a:ext cx="3428999" cy="22776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4/20/2021</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166776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8"/>
        <p:cNvGrpSpPr/>
        <p:nvPr/>
      </p:nvGrpSpPr>
      <p:grpSpPr>
        <a:xfrm>
          <a:off x="0" y="0"/>
          <a:ext cx="0" cy="0"/>
          <a:chOff x="0" y="0"/>
          <a:chExt cx="0" cy="0"/>
        </a:xfrm>
      </p:grpSpPr>
      <p:sp>
        <p:nvSpPr>
          <p:cNvPr id="169" name="Google Shape;169;p4"/>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solidFill>
                  <a:srgbClr val="434343"/>
                </a:solidFill>
              </a:defRPr>
            </a:lvl1pPr>
            <a:lvl2pPr marL="914400" lvl="1" indent="-317500" rtl="0">
              <a:lnSpc>
                <a:spcPct val="100000"/>
              </a:lnSpc>
              <a:spcBef>
                <a:spcPts val="1600"/>
              </a:spcBef>
              <a:spcAft>
                <a:spcPts val="0"/>
              </a:spcAft>
              <a:buClr>
                <a:srgbClr val="434343"/>
              </a:buClr>
              <a:buSzPts val="1400"/>
              <a:buChar char="○"/>
              <a:defRPr>
                <a:solidFill>
                  <a:srgbClr val="434343"/>
                </a:solidFill>
              </a:defRPr>
            </a:lvl2pPr>
            <a:lvl3pPr marL="1371600" lvl="2" indent="-317500" rtl="0">
              <a:lnSpc>
                <a:spcPct val="100000"/>
              </a:lnSpc>
              <a:spcBef>
                <a:spcPts val="1600"/>
              </a:spcBef>
              <a:spcAft>
                <a:spcPts val="0"/>
              </a:spcAft>
              <a:buClr>
                <a:srgbClr val="434343"/>
              </a:buClr>
              <a:buSzPts val="1400"/>
              <a:buChar char="■"/>
              <a:defRPr>
                <a:solidFill>
                  <a:srgbClr val="434343"/>
                </a:solidFill>
              </a:defRPr>
            </a:lvl3pPr>
            <a:lvl4pPr marL="1828800" lvl="3" indent="-317500" rtl="0">
              <a:lnSpc>
                <a:spcPct val="100000"/>
              </a:lnSpc>
              <a:spcBef>
                <a:spcPts val="1600"/>
              </a:spcBef>
              <a:spcAft>
                <a:spcPts val="0"/>
              </a:spcAft>
              <a:buClr>
                <a:srgbClr val="434343"/>
              </a:buClr>
              <a:buSzPts val="1400"/>
              <a:buChar char="●"/>
              <a:defRPr>
                <a:solidFill>
                  <a:srgbClr val="434343"/>
                </a:solidFill>
              </a:defRPr>
            </a:lvl4pPr>
            <a:lvl5pPr marL="2286000" lvl="4" indent="-317500" rtl="0">
              <a:lnSpc>
                <a:spcPct val="100000"/>
              </a:lnSpc>
              <a:spcBef>
                <a:spcPts val="1600"/>
              </a:spcBef>
              <a:spcAft>
                <a:spcPts val="0"/>
              </a:spcAft>
              <a:buClr>
                <a:srgbClr val="434343"/>
              </a:buClr>
              <a:buSzPts val="1400"/>
              <a:buChar char="○"/>
              <a:defRPr>
                <a:solidFill>
                  <a:srgbClr val="434343"/>
                </a:solidFill>
              </a:defRPr>
            </a:lvl5pPr>
            <a:lvl6pPr marL="2743200" lvl="5" indent="-317500" rtl="0">
              <a:lnSpc>
                <a:spcPct val="100000"/>
              </a:lnSpc>
              <a:spcBef>
                <a:spcPts val="1600"/>
              </a:spcBef>
              <a:spcAft>
                <a:spcPts val="0"/>
              </a:spcAft>
              <a:buClr>
                <a:srgbClr val="434343"/>
              </a:buClr>
              <a:buSzPts val="1400"/>
              <a:buChar char="■"/>
              <a:defRPr>
                <a:solidFill>
                  <a:srgbClr val="434343"/>
                </a:solidFill>
              </a:defRPr>
            </a:lvl6pPr>
            <a:lvl7pPr marL="3200400" lvl="6" indent="-317500" rtl="0">
              <a:lnSpc>
                <a:spcPct val="100000"/>
              </a:lnSpc>
              <a:spcBef>
                <a:spcPts val="1600"/>
              </a:spcBef>
              <a:spcAft>
                <a:spcPts val="0"/>
              </a:spcAft>
              <a:buClr>
                <a:srgbClr val="434343"/>
              </a:buClr>
              <a:buSzPts val="1400"/>
              <a:buChar char="●"/>
              <a:defRPr>
                <a:solidFill>
                  <a:srgbClr val="434343"/>
                </a:solidFill>
              </a:defRPr>
            </a:lvl7pPr>
            <a:lvl8pPr marL="3657600" lvl="7" indent="-317500" rtl="0">
              <a:lnSpc>
                <a:spcPct val="100000"/>
              </a:lnSpc>
              <a:spcBef>
                <a:spcPts val="1600"/>
              </a:spcBef>
              <a:spcAft>
                <a:spcPts val="0"/>
              </a:spcAft>
              <a:buClr>
                <a:srgbClr val="434343"/>
              </a:buClr>
              <a:buSzPts val="1400"/>
              <a:buChar char="○"/>
              <a:defRPr>
                <a:solidFill>
                  <a:srgbClr val="434343"/>
                </a:solidFill>
              </a:defRPr>
            </a:lvl8pPr>
            <a:lvl9pPr marL="4114800" lvl="8" indent="-317500" rtl="0">
              <a:lnSpc>
                <a:spcPct val="100000"/>
              </a:lnSpc>
              <a:spcBef>
                <a:spcPts val="1600"/>
              </a:spcBef>
              <a:spcAft>
                <a:spcPts val="1600"/>
              </a:spcAft>
              <a:buClr>
                <a:srgbClr val="434343"/>
              </a:buClr>
              <a:buSzPts val="1400"/>
              <a:buChar char="■"/>
              <a:defRPr>
                <a:solidFill>
                  <a:srgbClr val="434343"/>
                </a:solidFill>
              </a:defRPr>
            </a:lvl9pPr>
          </a:lstStyle>
          <a:p>
            <a:endParaRPr/>
          </a:p>
        </p:txBody>
      </p:sp>
      <p:pic>
        <p:nvPicPr>
          <p:cNvPr id="170" name="Google Shape;170;p4"/>
          <p:cNvPicPr preferRelativeResize="0"/>
          <p:nvPr/>
        </p:nvPicPr>
        <p:blipFill>
          <a:blip r:embed="rId2">
            <a:alphaModFix amt="66000"/>
          </a:blip>
          <a:stretch>
            <a:fillRect/>
          </a:stretch>
        </p:blipFill>
        <p:spPr>
          <a:xfrm rot="1326165" flipH="1">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rot="5400000" flipH="1">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rot="5547182" flipH="1">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4"/>
          <p:cNvSpPr/>
          <p:nvPr/>
        </p:nvSpPr>
        <p:spPr>
          <a:xfrm rot="2491995">
            <a:off x="8061861" y="3895420"/>
            <a:ext cx="2265111" cy="2165862"/>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571500" y="1143000"/>
            <a:ext cx="6858000" cy="28575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4/20/2021</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9926684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4/20/2021</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1652386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571500" y="1143000"/>
            <a:ext cx="2865835" cy="1143000"/>
          </a:xfrm>
        </p:spPr>
        <p:txBody>
          <a:bodyPr anchor="t" anchorCtr="0"/>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4000500" y="1143000"/>
            <a:ext cx="4572000" cy="28575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571500" y="2286000"/>
            <a:ext cx="2865835" cy="228600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4/20/2021</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8771717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571501" y="1143000"/>
            <a:ext cx="2857500" cy="11430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4000500" y="1143000"/>
            <a:ext cx="4571999" cy="28575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571501" y="2286000"/>
            <a:ext cx="2857500" cy="228600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4/20/2021</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9594967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571500" y="1143001"/>
            <a:ext cx="6858000" cy="114299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571500" y="2286000"/>
            <a:ext cx="8001000" cy="228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4/20/2021</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6823443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6543675" y="1143000"/>
            <a:ext cx="2028825" cy="3429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571500" y="1143000"/>
            <a:ext cx="5715000" cy="3429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4/20/2021</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0608699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8838008" y="891903"/>
            <a:ext cx="305991" cy="614363"/>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816685" y="857470"/>
            <a:ext cx="5275772" cy="3201724"/>
          </a:xfrm>
        </p:spPr>
        <p:txBody>
          <a:bodyPr anchor="t">
            <a:normAutofit/>
          </a:bodyPr>
          <a:lstStyle>
            <a:lvl1pPr algn="l">
              <a:lnSpc>
                <a:spcPct val="85000"/>
              </a:lnSpc>
              <a:defRPr sz="5775"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816685" y="4153444"/>
            <a:ext cx="5275772" cy="529766"/>
          </a:xfrm>
        </p:spPr>
        <p:txBody>
          <a:bodyPr>
            <a:normAutofit/>
          </a:bodyPr>
          <a:lstStyle>
            <a:lvl1pPr marL="0" indent="0" algn="l">
              <a:lnSpc>
                <a:spcPct val="114000"/>
              </a:lnSpc>
              <a:spcBef>
                <a:spcPts val="0"/>
              </a:spcBef>
              <a:buNone/>
              <a:defRPr sz="1500" b="0" i="1"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16685" y="4735830"/>
            <a:ext cx="1197467" cy="273844"/>
          </a:xfrm>
        </p:spPr>
        <p:txBody>
          <a:bodyPr/>
          <a:lstStyle>
            <a:lvl1pPr algn="l">
              <a:defRPr sz="900">
                <a:solidFill>
                  <a:schemeClr val="tx2"/>
                </a:solidFill>
              </a:defRPr>
            </a:lvl1pPr>
          </a:lstStyle>
          <a:p>
            <a:fld id="{3C633830-2244-49AE-BC4A-47F415C177C6}" type="datetimeFigureOut">
              <a:rPr lang="en-US" dirty="0"/>
              <a:pPr/>
              <a:t>4/20/2021</a:t>
            </a:fld>
            <a:endParaRPr lang="en-US" dirty="0"/>
          </a:p>
        </p:txBody>
      </p:sp>
      <p:sp>
        <p:nvSpPr>
          <p:cNvPr id="5" name="Footer Placeholder 4"/>
          <p:cNvSpPr>
            <a:spLocks noGrp="1"/>
          </p:cNvSpPr>
          <p:nvPr>
            <p:ph type="ftr" sz="quarter" idx="11"/>
          </p:nvPr>
        </p:nvSpPr>
        <p:spPr>
          <a:xfrm>
            <a:off x="2250444" y="4735830"/>
            <a:ext cx="3842012" cy="273844"/>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8838008" y="1062162"/>
            <a:ext cx="305991" cy="273844"/>
          </a:xfrm>
        </p:spPr>
        <p:txBody>
          <a:bodyPr/>
          <a:lstStyle>
            <a:lvl1pPr algn="r">
              <a:defRPr>
                <a:solidFill>
                  <a:schemeClr val="bg2"/>
                </a:solidFill>
              </a:defRPr>
            </a:lvl1pPr>
          </a:lstStyle>
          <a:p>
            <a:fld id="{2AC27A5A-7290-4DE1-BA94-4BE8A8E57DCF}" type="slidenum">
              <a:rPr lang="en-US" dirty="0"/>
              <a:pPr/>
              <a:t>‹#›</a:t>
            </a:fld>
            <a:endParaRPr lang="en-US" dirty="0"/>
          </a:p>
        </p:txBody>
      </p:sp>
      <p:cxnSp>
        <p:nvCxnSpPr>
          <p:cNvPr id="9" name="Straight Connector 8" title="Verticle Rule Line"/>
          <p:cNvCxnSpPr/>
          <p:nvPr/>
        </p:nvCxnSpPr>
        <p:spPr>
          <a:xfrm>
            <a:off x="580391" y="942975"/>
            <a:ext cx="0" cy="4200525"/>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656536"/>
      </p:ext>
    </p:extLst>
  </p:cSld>
  <p:clrMapOvr>
    <a:overrideClrMapping bg1="dk1" tx1="lt1" bg2="dk2" tx2="lt2" accent1="accent1" accent2="accent2" accent3="accent3" accent4="accent4" accent5="accent5" accent6="accent6" hlink="hlink" folHlink="folHlink"/>
  </p:clrMapOvr>
  <p:hf hdr="0" ftr="0" dt="0"/>
  <p:extLst>
    <p:ext uri="{DCECCB84-F9BA-43D5-87BE-67443E8EF086}">
      <p15:sldGuideLst xmlns:p15="http://schemas.microsoft.com/office/powerpoint/2012/main">
        <p15:guide id="1" orient="horz" pos="79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57BDD-E64A-4D27-8978-82FFCA18A12C}"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9828616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8838008" y="1045311"/>
            <a:ext cx="305991" cy="614363"/>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460755" y="1928792"/>
            <a:ext cx="6222491" cy="2464615"/>
          </a:xfrm>
        </p:spPr>
        <p:txBody>
          <a:bodyPr anchor="t">
            <a:normAutofit/>
          </a:bodyPr>
          <a:lstStyle>
            <a:lvl1pPr>
              <a:lnSpc>
                <a:spcPct val="85000"/>
              </a:lnSpc>
              <a:defRPr sz="5775"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460755" y="1045311"/>
            <a:ext cx="6301072" cy="614363"/>
          </a:xfrm>
        </p:spPr>
        <p:txBody>
          <a:bodyPr anchor="ctr">
            <a:normAutofit/>
          </a:bodyPr>
          <a:lstStyle>
            <a:lvl1pPr marL="0" indent="0" algn="r">
              <a:lnSpc>
                <a:spcPct val="113000"/>
              </a:lnSpc>
              <a:spcBef>
                <a:spcPts val="0"/>
              </a:spcBef>
              <a:buNone/>
              <a:defRPr sz="1500" b="0" i="1" baseline="0">
                <a:solidFill>
                  <a:schemeClr val="tx1">
                    <a:lumMod val="85000"/>
                    <a:lumOff val="1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57216" y="4735830"/>
            <a:ext cx="1197467" cy="273844"/>
          </a:xfrm>
        </p:spPr>
        <p:txBody>
          <a:bodyPr/>
          <a:lstStyle>
            <a:lvl1pPr>
              <a:defRPr sz="900">
                <a:solidFill>
                  <a:schemeClr val="tx1">
                    <a:lumMod val="85000"/>
                    <a:lumOff val="15000"/>
                  </a:schemeClr>
                </a:solidFill>
              </a:defRPr>
            </a:lvl1pPr>
          </a:lstStyle>
          <a:p>
            <a:fld id="{3C633830-2244-49AE-BC4A-47F415C177C6}" type="datetimeFigureOut">
              <a:rPr lang="en-US" dirty="0"/>
              <a:pPr/>
              <a:t>4/20/2021</a:t>
            </a:fld>
            <a:endParaRPr lang="en-US" dirty="0"/>
          </a:p>
        </p:txBody>
      </p:sp>
      <p:sp>
        <p:nvSpPr>
          <p:cNvPr id="5" name="Footer Placeholder 4"/>
          <p:cNvSpPr>
            <a:spLocks noGrp="1"/>
          </p:cNvSpPr>
          <p:nvPr>
            <p:ph type="ftr" sz="quarter" idx="11"/>
          </p:nvPr>
        </p:nvSpPr>
        <p:spPr>
          <a:xfrm>
            <a:off x="1460755" y="4735830"/>
            <a:ext cx="4860170" cy="273844"/>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838008" y="1215570"/>
            <a:ext cx="305991" cy="273844"/>
          </a:xfrm>
        </p:spPr>
        <p:txBody>
          <a:bodyPr/>
          <a:lstStyle>
            <a:lvl1pPr>
              <a:defRPr>
                <a:solidFill>
                  <a:schemeClr val="bg2"/>
                </a:solidFill>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flipH="1">
            <a:off x="1" y="4633625"/>
            <a:ext cx="7683245"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7965408"/>
      </p:ext>
    </p:extLst>
  </p:cSld>
  <p:clrMapOvr>
    <a:masterClrMapping/>
  </p:clrMapOvr>
  <p:hf hdr="0" ftr="0" dt="0"/>
  <p:extLst>
    <p:ext uri="{DCECCB84-F9BA-43D5-87BE-67443E8EF086}">
      <p15:sldGuideLst xmlns:p15="http://schemas.microsoft.com/office/powerpoint/2012/main">
        <p15:guide id="1" pos="645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86200" y="405471"/>
            <a:ext cx="4686300" cy="18667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86200" y="2784350"/>
            <a:ext cx="4686300" cy="18616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633830-2244-49AE-BC4A-47F415C177C6}" type="datetimeFigureOut">
              <a:rPr lang="en-US" dirty="0"/>
              <a:t>4/20/2021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386939547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7"/>
        <p:cNvGrpSpPr/>
        <p:nvPr/>
      </p:nvGrpSpPr>
      <p:grpSpPr>
        <a:xfrm>
          <a:off x="0" y="0"/>
          <a:ext cx="0" cy="0"/>
          <a:chOff x="0" y="0"/>
          <a:chExt cx="0" cy="0"/>
        </a:xfrm>
      </p:grpSpPr>
      <p:sp>
        <p:nvSpPr>
          <p:cNvPr id="378" name="Google Shape;378;p7"/>
          <p:cNvSpPr txBox="1">
            <a:spLocks noGrp="1"/>
          </p:cNvSpPr>
          <p:nvPr>
            <p:ph type="subTitle" idx="1"/>
          </p:nvPr>
        </p:nvSpPr>
        <p:spPr>
          <a:xfrm>
            <a:off x="720000" y="1475700"/>
            <a:ext cx="7704000" cy="265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379" name="Google Shape;379;p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pic>
        <p:nvPicPr>
          <p:cNvPr id="380" name="Google Shape;380;p7"/>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381" name="Google Shape;381;p7"/>
          <p:cNvGrpSpPr/>
          <p:nvPr/>
        </p:nvGrpSpPr>
        <p:grpSpPr>
          <a:xfrm rot="-987768">
            <a:off x="-414533" y="3230134"/>
            <a:ext cx="1344359" cy="1995308"/>
            <a:chOff x="272875" y="1527563"/>
            <a:chExt cx="255950" cy="455000"/>
          </a:xfrm>
        </p:grpSpPr>
        <p:sp>
          <p:nvSpPr>
            <p:cNvPr id="382" name="Google Shape;38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7" name="Google Shape;417;p7"/>
          <p:cNvPicPr preferRelativeResize="0"/>
          <p:nvPr/>
        </p:nvPicPr>
        <p:blipFill>
          <a:blip r:embed="rId3">
            <a:alphaModFix amt="74000"/>
          </a:blip>
          <a:stretch>
            <a:fillRect/>
          </a:stretch>
        </p:blipFill>
        <p:spPr>
          <a:xfrm rot="-1197527" flipH="1">
            <a:off x="8254668" y="3888189"/>
            <a:ext cx="2894871" cy="2593322"/>
          </a:xfrm>
          <a:prstGeom prst="rect">
            <a:avLst/>
          </a:prstGeom>
          <a:noFill/>
          <a:ln>
            <a:noFill/>
          </a:ln>
        </p:spPr>
      </p:pic>
      <p:pic>
        <p:nvPicPr>
          <p:cNvPr id="418" name="Google Shape;418;p7"/>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419" name="Google Shape;419;p7"/>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420" name="Google Shape;420;p7"/>
          <p:cNvPicPr preferRelativeResize="0"/>
          <p:nvPr/>
        </p:nvPicPr>
        <p:blipFill>
          <a:blip r:embed="rId6">
            <a:alphaModFix amt="62000"/>
          </a:blip>
          <a:stretch>
            <a:fillRect/>
          </a:stretch>
        </p:blipFill>
        <p:spPr>
          <a:xfrm rot="6551349" flipH="1">
            <a:off x="7493893" y="-756657"/>
            <a:ext cx="2894870" cy="2593321"/>
          </a:xfrm>
          <a:prstGeom prst="rect">
            <a:avLst/>
          </a:prstGeom>
          <a:noFill/>
          <a:ln>
            <a:noFill/>
          </a:ln>
        </p:spPr>
      </p:pic>
      <p:grpSp>
        <p:nvGrpSpPr>
          <p:cNvPr id="421" name="Google Shape;421;p7"/>
          <p:cNvGrpSpPr/>
          <p:nvPr/>
        </p:nvGrpSpPr>
        <p:grpSpPr>
          <a:xfrm rot="8100046">
            <a:off x="8172668" y="-457651"/>
            <a:ext cx="1344367" cy="1995327"/>
            <a:chOff x="272875" y="1527563"/>
            <a:chExt cx="255950" cy="455000"/>
          </a:xfrm>
        </p:grpSpPr>
        <p:sp>
          <p:nvSpPr>
            <p:cNvPr id="422" name="Google Shape;42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7"/>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1500" y="418338"/>
            <a:ext cx="2873502" cy="37170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3886200" y="418549"/>
            <a:ext cx="4684014" cy="685800"/>
          </a:xfrm>
        </p:spPr>
        <p:txBody>
          <a:bodyPr anchor="b">
            <a:normAutofit/>
          </a:bodyPr>
          <a:lstStyle>
            <a:lvl1pPr marL="0" indent="0">
              <a:lnSpc>
                <a:spcPct val="113000"/>
              </a:lnSpc>
              <a:spcBef>
                <a:spcPts val="0"/>
              </a:spcBef>
              <a:buNone/>
              <a:defRPr sz="1800" b="0" i="1" baseline="0">
                <a:solidFill>
                  <a:schemeClr val="tx1">
                    <a:lumMod val="85000"/>
                    <a:lumOff val="1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886200" y="1145003"/>
            <a:ext cx="4684014" cy="1316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86200" y="2775620"/>
            <a:ext cx="4686300" cy="685800"/>
          </a:xfrm>
        </p:spPr>
        <p:txBody>
          <a:bodyPr anchor="b">
            <a:normAutofit/>
          </a:bodyPr>
          <a:lstStyle>
            <a:lvl1pPr marL="0" indent="0">
              <a:buNone/>
              <a:defRPr sz="1800" b="0" i="1" baseline="0">
                <a:solidFill>
                  <a:schemeClr val="tx1">
                    <a:lumMod val="85000"/>
                    <a:lumOff val="1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86200" y="3502074"/>
            <a:ext cx="4684014" cy="1316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633830-2244-49AE-BC4A-47F415C177C6}" type="datetimeFigureOut">
              <a:rPr lang="en-US" dirty="0"/>
              <a:t>4/20/2021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3012328183"/>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633830-2244-49AE-BC4A-47F415C177C6}" type="datetimeFigureOut">
              <a:rPr lang="en-US" dirty="0"/>
              <a:t>4/20/2021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554637460"/>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633830-2244-49AE-BC4A-47F415C177C6}" type="datetimeFigureOut">
              <a:rPr lang="en-US" dirty="0"/>
              <a:t>4/20/2021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31090162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0" y="416609"/>
            <a:ext cx="2879082" cy="1440767"/>
          </a:xfrm>
        </p:spPr>
        <p:txBody>
          <a:bodyPr anchor="t">
            <a:noAutofit/>
          </a:bodyPr>
          <a:lstStyle>
            <a:lvl1pPr>
              <a:lnSpc>
                <a:spcPct val="93000"/>
              </a:lnSpc>
              <a:defRPr sz="3000"/>
            </a:lvl1pPr>
          </a:lstStyle>
          <a:p>
            <a:r>
              <a:rPr lang="en-US"/>
              <a:t>Click to edit Master title style</a:t>
            </a:r>
            <a:endParaRPr lang="en-US" dirty="0"/>
          </a:p>
        </p:txBody>
      </p:sp>
      <p:sp>
        <p:nvSpPr>
          <p:cNvPr id="3" name="Content Placeholder 2"/>
          <p:cNvSpPr>
            <a:spLocks noGrp="1"/>
          </p:cNvSpPr>
          <p:nvPr>
            <p:ph idx="1"/>
          </p:nvPr>
        </p:nvSpPr>
        <p:spPr>
          <a:xfrm>
            <a:off x="3886200" y="423110"/>
            <a:ext cx="4686300" cy="4216983"/>
          </a:xfrm>
        </p:spPr>
        <p:txBody>
          <a:bodyPr/>
          <a:lstStyle>
            <a:lvl1pPr>
              <a:lnSpc>
                <a:spcPct val="112000"/>
              </a:lnSpc>
              <a:defRPr sz="1500"/>
            </a:lvl1pPr>
            <a:lvl2pPr>
              <a:lnSpc>
                <a:spcPct val="112000"/>
              </a:lnSpc>
              <a:defRPr sz="1350"/>
            </a:lvl2pPr>
            <a:lvl3pPr>
              <a:lnSpc>
                <a:spcPct val="112000"/>
              </a:lnSpc>
              <a:defRPr sz="1200"/>
            </a:lvl3pPr>
            <a:lvl4pPr>
              <a:lnSpc>
                <a:spcPct val="112000"/>
              </a:lnSpc>
              <a:defRPr sz="1050"/>
            </a:lvl4pPr>
            <a:lvl5pPr>
              <a:lnSpc>
                <a:spcPct val="112000"/>
              </a:lnSpc>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1500" y="1966134"/>
            <a:ext cx="2879082" cy="2429653"/>
          </a:xfrm>
        </p:spPr>
        <p:txBody>
          <a:bodyPr/>
          <a:lstStyle>
            <a:lvl1pPr marL="0" indent="0" algn="r">
              <a:lnSpc>
                <a:spcPct val="125000"/>
              </a:lnSpc>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dirty="0"/>
              <a:t>4/20/2021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464389150"/>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9214" y="417946"/>
            <a:ext cx="2880360" cy="1439429"/>
          </a:xfrm>
        </p:spPr>
        <p:txBody>
          <a:bodyPr anchor="t">
            <a:noAutofit/>
          </a:bodyPr>
          <a:lstStyle>
            <a:lvl1pPr>
              <a:lnSpc>
                <a:spcPct val="93000"/>
              </a:lnSpc>
              <a:defRPr sz="3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3943350" y="1"/>
            <a:ext cx="4629150" cy="51434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69214" y="1966134"/>
            <a:ext cx="2880360" cy="2427732"/>
          </a:xfrm>
        </p:spPr>
        <p:txBody>
          <a:bodyPr/>
          <a:lstStyle>
            <a:lvl1pPr marL="0" indent="0" algn="r">
              <a:lnSpc>
                <a:spcPct val="125000"/>
              </a:lnSpc>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dirty="0"/>
              <a:t>4/20/2021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2572011664"/>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3886200" y="480060"/>
            <a:ext cx="4686299" cy="4188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dirty="0"/>
              <a:t>4/20/2021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3622671173"/>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8838008" y="4035435"/>
            <a:ext cx="305991" cy="614363"/>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5993074" y="482198"/>
            <a:ext cx="1835003" cy="350858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28650" y="482199"/>
            <a:ext cx="5303009" cy="35085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4902140" y="4445349"/>
            <a:ext cx="2861142" cy="273844"/>
          </a:xfrm>
        </p:spPr>
        <p:txBody>
          <a:bodyPr/>
          <a:lstStyle/>
          <a:p>
            <a:fld id="{3C633830-2244-49AE-BC4A-47F415C177C6}" type="datetimeFigureOut">
              <a:rPr lang="en-US" dirty="0"/>
              <a:t>4/20/2021</a:t>
            </a:fld>
            <a:endParaRPr lang="en-US" dirty="0"/>
          </a:p>
        </p:txBody>
      </p:sp>
      <p:sp>
        <p:nvSpPr>
          <p:cNvPr id="5" name="Footer Placeholder 4"/>
          <p:cNvSpPr>
            <a:spLocks noGrp="1"/>
          </p:cNvSpPr>
          <p:nvPr>
            <p:ph type="ftr" sz="quarter" idx="11"/>
          </p:nvPr>
        </p:nvSpPr>
        <p:spPr>
          <a:xfrm>
            <a:off x="4902140" y="4736962"/>
            <a:ext cx="2861142" cy="273844"/>
          </a:xfrm>
        </p:spPr>
        <p:txBody>
          <a:bodyPr/>
          <a:lstStyle/>
          <a:p>
            <a:endParaRPr lang="en-US" dirty="0"/>
          </a:p>
        </p:txBody>
      </p:sp>
      <p:sp>
        <p:nvSpPr>
          <p:cNvPr id="6" name="Slide Number Placeholder 5"/>
          <p:cNvSpPr>
            <a:spLocks noGrp="1"/>
          </p:cNvSpPr>
          <p:nvPr>
            <p:ph type="sldNum" sz="quarter" idx="12"/>
          </p:nvPr>
        </p:nvSpPr>
        <p:spPr>
          <a:xfrm>
            <a:off x="8838008" y="4205694"/>
            <a:ext cx="305991" cy="273844"/>
          </a:xfrm>
        </p:spPr>
        <p:txBody>
          <a:bodyPr/>
          <a:lstStyle/>
          <a:p>
            <a:fld id="{2AC27A5A-7290-4DE1-BA94-4BE8A8E57DCF}" type="slidenum">
              <a:rPr lang="en-US" dirty="0"/>
              <a:t>‹#›</a:t>
            </a:fld>
            <a:endParaRPr lang="en-US" dirty="0"/>
          </a:p>
        </p:txBody>
      </p:sp>
      <p:cxnSp>
        <p:nvCxnSpPr>
          <p:cNvPr id="13" name="Straight Connector 12" title="Horizontal Rule Line"/>
          <p:cNvCxnSpPr/>
          <p:nvPr/>
        </p:nvCxnSpPr>
        <p:spPr>
          <a:xfrm>
            <a:off x="1" y="4649798"/>
            <a:ext cx="7695008"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739697"/>
      </p:ext>
    </p:extLst>
  </p:cSld>
  <p:clrMapOvr>
    <a:masterClrMapping/>
  </p:clrMapOvr>
  <p:hf hdr="0" ftr="0" dt="0"/>
  <p:extLst>
    <p:ext uri="{DCECCB84-F9BA-43D5-87BE-67443E8EF086}">
      <p15:sldGuideLst xmlns:p15="http://schemas.microsoft.com/office/powerpoint/2012/main">
        <p15:guide id="1" pos="645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67"/>
        <p:cNvGrpSpPr/>
        <p:nvPr/>
      </p:nvGrpSpPr>
      <p:grpSpPr>
        <a:xfrm>
          <a:off x="0" y="0"/>
          <a:ext cx="0" cy="0"/>
          <a:chOff x="0" y="0"/>
          <a:chExt cx="0" cy="0"/>
        </a:xfrm>
      </p:grpSpPr>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extLst>
      <p:ext uri="{BB962C8B-B14F-4D97-AF65-F5344CB8AC3E}">
        <p14:creationId xmlns:p14="http://schemas.microsoft.com/office/powerpoint/2010/main" val="3954228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rot="-10162003" flipH="1">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rot="10800000" flipH="1">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rot="-10162003" flipH="1">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39" name="Google Shape;539;p8"/>
          <p:cNvSpPr/>
          <p:nvPr/>
        </p:nvSpPr>
        <p:spPr>
          <a:xfrm rot="231922" flipH="1">
            <a:off x="-1189243" y="-346558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2" name="Google Shape;542;p9"/>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668"/>
        <p:cNvGrpSpPr/>
        <p:nvPr/>
      </p:nvGrpSpPr>
      <p:grpSpPr>
        <a:xfrm>
          <a:off x="0" y="0"/>
          <a:ext cx="0" cy="0"/>
          <a:chOff x="0" y="0"/>
          <a:chExt cx="0" cy="0"/>
        </a:xfrm>
      </p:grpSpPr>
      <p:pic>
        <p:nvPicPr>
          <p:cNvPr id="1669" name="Google Shape;1669;p28"/>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670" name="Google Shape;1670;p28"/>
          <p:cNvGrpSpPr/>
          <p:nvPr/>
        </p:nvGrpSpPr>
        <p:grpSpPr>
          <a:xfrm rot="-987768">
            <a:off x="7751817" y="-266278"/>
            <a:ext cx="1344359" cy="1995308"/>
            <a:chOff x="272875" y="1527563"/>
            <a:chExt cx="255950" cy="455000"/>
          </a:xfrm>
        </p:grpSpPr>
        <p:sp>
          <p:nvSpPr>
            <p:cNvPr id="1671" name="Google Shape;1671;p2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06" name="Google Shape;1706;p28"/>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707" name="Google Shape;1707;p28"/>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08" name="Google Shape;1708;p28"/>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8"/>
          <p:cNvSpPr txBox="1">
            <a:spLocks noGrp="1"/>
          </p:cNvSpPr>
          <p:nvPr>
            <p:ph type="title"/>
          </p:nvPr>
        </p:nvSpPr>
        <p:spPr>
          <a:xfrm>
            <a:off x="732375" y="1637495"/>
            <a:ext cx="3839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10" name="Google Shape;1710;p28"/>
          <p:cNvSpPr txBox="1">
            <a:spLocks noGrp="1"/>
          </p:cNvSpPr>
          <p:nvPr>
            <p:ph type="subTitle" idx="1"/>
          </p:nvPr>
        </p:nvSpPr>
        <p:spPr>
          <a:xfrm>
            <a:off x="475175" y="2194825"/>
            <a:ext cx="4096800" cy="24903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11" name="Google Shape;1711;p28"/>
          <p:cNvSpPr txBox="1">
            <a:spLocks noGrp="1"/>
          </p:cNvSpPr>
          <p:nvPr>
            <p:ph type="title" idx="2"/>
          </p:nvPr>
        </p:nvSpPr>
        <p:spPr>
          <a:xfrm>
            <a:off x="4578150" y="1637495"/>
            <a:ext cx="38397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12" name="Google Shape;1712;p28"/>
          <p:cNvSpPr txBox="1">
            <a:spLocks noGrp="1"/>
          </p:cNvSpPr>
          <p:nvPr>
            <p:ph type="subTitle" idx="3"/>
          </p:nvPr>
        </p:nvSpPr>
        <p:spPr>
          <a:xfrm>
            <a:off x="4578150" y="2194825"/>
            <a:ext cx="4096800" cy="249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13" name="Google Shape;1713;p28"/>
          <p:cNvSpPr txBox="1">
            <a:spLocks noGrp="1"/>
          </p:cNvSpPr>
          <p:nvPr>
            <p:ph type="ctrTitle" idx="4"/>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8" r:id="rId6"/>
    <p:sldLayoutId id="2147483659" r:id="rId7"/>
    <p:sldLayoutId id="2147483674" r:id="rId8"/>
    <p:sldLayoutId id="2147483677" r:id="rId9"/>
    <p:sldLayoutId id="2147483678" r:id="rId10"/>
    <p:sldLayoutId id="2147483679" r:id="rId11"/>
    <p:sldLayoutId id="2147483680" r:id="rId12"/>
    <p:sldLayoutId id="2147483681" r:id="rId13"/>
    <p:sldLayoutId id="2147483697"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571500" y="1143000"/>
            <a:ext cx="6858000" cy="947737"/>
          </a:xfrm>
          <a:prstGeom prst="rect">
            <a:avLst/>
          </a:prstGeom>
        </p:spPr>
        <p:txBody>
          <a:bodyPr vert="horz" lIns="91440" tIns="45720" rIns="91440" bIns="4572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571500" y="2286000"/>
            <a:ext cx="8001000" cy="2286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571500" y="301196"/>
            <a:ext cx="2286000" cy="273844"/>
          </a:xfrm>
          <a:prstGeom prst="rect">
            <a:avLst/>
          </a:prstGeom>
        </p:spPr>
        <p:txBody>
          <a:bodyPr vert="horz" lIns="91440" tIns="45720" rIns="91440" bIns="45720" rtlCol="0" anchor="b" anchorCtr="0"/>
          <a:lstStyle>
            <a:lvl1pPr algn="l">
              <a:defRPr sz="675">
                <a:solidFill>
                  <a:schemeClr val="tx1"/>
                </a:solidFill>
              </a:defRPr>
            </a:lvl1pPr>
          </a:lstStyle>
          <a:p>
            <a:fld id="{F4D57BDD-E64A-4D27-8978-82FFCA18A12C}" type="datetimeFigureOut">
              <a:rPr lang="en-US" smtClean="0"/>
              <a:pPr/>
              <a:t>4/20/2021</a:t>
            </a:fld>
            <a:endParaRPr lang="en-US"/>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5143500" y="4572000"/>
            <a:ext cx="3429000" cy="273844"/>
          </a:xfrm>
          <a:prstGeom prst="rect">
            <a:avLst/>
          </a:prstGeom>
        </p:spPr>
        <p:txBody>
          <a:bodyPr vert="horz" lIns="91440" tIns="45720" rIns="91440" bIns="45720" rtlCol="0" anchor="t" anchorCtr="0"/>
          <a:lstStyle>
            <a:lvl1pPr algn="r">
              <a:defRPr sz="6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6858000" y="301196"/>
            <a:ext cx="1714500" cy="571500"/>
          </a:xfrm>
          <a:prstGeom prst="rect">
            <a:avLst/>
          </a:prstGeom>
        </p:spPr>
        <p:txBody>
          <a:bodyPr vert="horz" lIns="91440" tIns="45720" rIns="91440" bIns="45720" rtlCol="0" anchor="t" anchorCtr="0"/>
          <a:lstStyle>
            <a:lvl1pPr algn="r">
              <a:defRPr sz="2700">
                <a:solidFill>
                  <a:schemeClr val="tx1"/>
                </a:solidFill>
                <a:latin typeface="+mj-lt"/>
              </a:defRPr>
            </a:lvl1pPr>
          </a:lstStyle>
          <a:p>
            <a:fld id="{D643A852-0206-46AC-B0EB-645612933129}" type="slidenum">
              <a:rPr lang="en-US" smtClean="0"/>
              <a:pPr/>
              <a:t>‹#›</a:t>
            </a:fld>
            <a:endParaRPr lang="en-US"/>
          </a:p>
        </p:txBody>
      </p:sp>
    </p:spTree>
    <p:extLst>
      <p:ext uri="{BB962C8B-B14F-4D97-AF65-F5344CB8AC3E}">
        <p14:creationId xmlns:p14="http://schemas.microsoft.com/office/powerpoint/2010/main" val="3166696953"/>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8838008" y="4035435"/>
            <a:ext cx="305991" cy="614363"/>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571500" y="419759"/>
            <a:ext cx="2875430" cy="371436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886200" y="426800"/>
            <a:ext cx="4686299" cy="424136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1501" y="4447545"/>
            <a:ext cx="2861142" cy="273844"/>
          </a:xfrm>
          <a:prstGeom prst="rect">
            <a:avLst/>
          </a:prstGeom>
        </p:spPr>
        <p:txBody>
          <a:bodyPr vert="horz" lIns="91440" tIns="45720" rIns="91440" bIns="45720" rtlCol="0" anchor="t"/>
          <a:lstStyle>
            <a:lvl1pPr algn="r">
              <a:defRPr sz="750" b="0" i="1" baseline="0">
                <a:solidFill>
                  <a:schemeClr val="tx1">
                    <a:lumMod val="85000"/>
                    <a:lumOff val="15000"/>
                  </a:schemeClr>
                </a:solidFill>
                <a:latin typeface="+mj-lt"/>
              </a:defRPr>
            </a:lvl1pPr>
          </a:lstStyle>
          <a:p>
            <a:fld id="{3C633830-2244-49AE-BC4A-47F415C177C6}" type="datetimeFigureOut">
              <a:rPr lang="en-US" dirty="0"/>
              <a:pPr/>
              <a:t>4/20/2021</a:t>
            </a:fld>
            <a:endParaRPr lang="en-US" dirty="0"/>
          </a:p>
        </p:txBody>
      </p:sp>
      <p:sp>
        <p:nvSpPr>
          <p:cNvPr id="5" name="Footer Placeholder 4"/>
          <p:cNvSpPr>
            <a:spLocks noGrp="1"/>
          </p:cNvSpPr>
          <p:nvPr>
            <p:ph type="ftr" sz="quarter" idx="3"/>
          </p:nvPr>
        </p:nvSpPr>
        <p:spPr>
          <a:xfrm>
            <a:off x="571501" y="4735830"/>
            <a:ext cx="2861142" cy="273844"/>
          </a:xfrm>
          <a:prstGeom prst="rect">
            <a:avLst/>
          </a:prstGeom>
        </p:spPr>
        <p:txBody>
          <a:bodyPr vert="horz" lIns="91440" tIns="45720" rIns="91440" bIns="45720" rtlCol="0" anchor="t"/>
          <a:lstStyle>
            <a:lvl1pPr algn="r">
              <a:defRPr sz="9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8838008" y="4205694"/>
            <a:ext cx="305991" cy="273844"/>
          </a:xfrm>
          <a:prstGeom prst="rect">
            <a:avLst/>
          </a:prstGeom>
        </p:spPr>
        <p:txBody>
          <a:bodyPr vert="horz" lIns="91440" tIns="45720" rIns="91440" bIns="45720" rtlCol="0" anchor="ctr"/>
          <a:lstStyle>
            <a:lvl1pPr algn="r">
              <a:defRPr sz="900" b="0" i="1" baseline="0">
                <a:solidFill>
                  <a:schemeClr val="bg2"/>
                </a:solidFill>
                <a:latin typeface="+mj-lt"/>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a:off x="0" y="4649798"/>
            <a:ext cx="337185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64724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hf hdr="0" ftr="0" dt="0"/>
  <p:txStyles>
    <p:titleStyle>
      <a:lvl1pPr algn="r" defTabSz="685800" rtl="0" eaLnBrk="1" latinLnBrk="0" hangingPunct="1">
        <a:lnSpc>
          <a:spcPct val="90000"/>
        </a:lnSpc>
        <a:spcBef>
          <a:spcPct val="0"/>
        </a:spcBef>
        <a:buNone/>
        <a:defRPr sz="3750" b="0" i="1" kern="1200" baseline="0">
          <a:solidFill>
            <a:schemeClr val="tx1">
              <a:lumMod val="85000"/>
              <a:lumOff val="15000"/>
            </a:schemeClr>
          </a:solidFill>
          <a:latin typeface="+mj-lt"/>
          <a:ea typeface="+mj-ea"/>
          <a:cs typeface="+mj-cs"/>
        </a:defRPr>
      </a:lvl1pPr>
    </p:titleStyle>
    <p:bodyStyle>
      <a:lvl1pPr marL="212598" indent="-212598" algn="l" defTabSz="685800" rtl="0" eaLnBrk="1" latinLnBrk="0" hangingPunct="1">
        <a:lnSpc>
          <a:spcPct val="112000"/>
        </a:lnSpc>
        <a:spcBef>
          <a:spcPts val="675"/>
        </a:spcBef>
        <a:buFont typeface="Arial" panose="020B0604020202020204" pitchFamily="34" charset="0"/>
        <a:buChar char="•"/>
        <a:defRPr sz="1500" kern="1200" baseline="0">
          <a:solidFill>
            <a:schemeClr val="tx1">
              <a:lumMod val="85000"/>
              <a:lumOff val="15000"/>
            </a:schemeClr>
          </a:solidFill>
          <a:latin typeface="+mn-lt"/>
          <a:ea typeface="+mn-ea"/>
          <a:cs typeface="+mn-cs"/>
        </a:defRPr>
      </a:lvl1pPr>
      <a:lvl2pPr marL="514350" indent="-212598" algn="l" defTabSz="685800" rtl="0" eaLnBrk="1" latinLnBrk="0" hangingPunct="1">
        <a:lnSpc>
          <a:spcPct val="112000"/>
        </a:lnSpc>
        <a:spcBef>
          <a:spcPts val="675"/>
        </a:spcBef>
        <a:buFont typeface="Corbel" panose="020B0503020204020204" pitchFamily="34" charset="0"/>
        <a:buChar char="–"/>
        <a:defRPr sz="1350" kern="1200" baseline="0">
          <a:solidFill>
            <a:schemeClr val="tx1">
              <a:lumMod val="85000"/>
              <a:lumOff val="15000"/>
            </a:schemeClr>
          </a:solidFill>
          <a:latin typeface="+mn-lt"/>
          <a:ea typeface="+mn-ea"/>
          <a:cs typeface="+mn-cs"/>
        </a:defRPr>
      </a:lvl2pPr>
      <a:lvl3pPr marL="857250" indent="-212598" algn="l" defTabSz="685800" rtl="0" eaLnBrk="1" latinLnBrk="0" hangingPunct="1">
        <a:lnSpc>
          <a:spcPct val="112000"/>
        </a:lnSpc>
        <a:spcBef>
          <a:spcPts val="675"/>
        </a:spcBef>
        <a:buFont typeface="Arial" panose="020B0604020202020204" pitchFamily="34" charset="0"/>
        <a:buChar char="•"/>
        <a:defRPr sz="1200" kern="1200" baseline="0">
          <a:solidFill>
            <a:schemeClr val="tx1">
              <a:lumMod val="85000"/>
              <a:lumOff val="15000"/>
            </a:schemeClr>
          </a:solidFill>
          <a:latin typeface="+mn-lt"/>
          <a:ea typeface="+mn-ea"/>
          <a:cs typeface="+mn-cs"/>
        </a:defRPr>
      </a:lvl3pPr>
      <a:lvl4pPr marL="1200150" indent="-212598" algn="l" defTabSz="685800" rtl="0" eaLnBrk="1" latinLnBrk="0" hangingPunct="1">
        <a:lnSpc>
          <a:spcPct val="112000"/>
        </a:lnSpc>
        <a:spcBef>
          <a:spcPts val="675"/>
        </a:spcBef>
        <a:buFont typeface="Corbel" panose="020B0503020204020204" pitchFamily="34" charset="0"/>
        <a:buChar char="–"/>
        <a:defRPr sz="1050" kern="1200" baseline="0">
          <a:solidFill>
            <a:schemeClr val="tx1">
              <a:lumMod val="85000"/>
              <a:lumOff val="15000"/>
            </a:schemeClr>
          </a:solidFill>
          <a:latin typeface="+mn-lt"/>
          <a:ea typeface="+mn-ea"/>
          <a:cs typeface="+mn-cs"/>
        </a:defRPr>
      </a:lvl4pPr>
      <a:lvl5pPr marL="1543050" indent="-212598" algn="l" defTabSz="685800" rtl="0" eaLnBrk="1" latinLnBrk="0" hangingPunct="1">
        <a:lnSpc>
          <a:spcPct val="112000"/>
        </a:lnSpc>
        <a:spcBef>
          <a:spcPts val="6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5pPr>
      <a:lvl6pPr marL="1885950"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6pPr>
      <a:lvl7pPr marL="2228850" indent="-212598" algn="l" defTabSz="685800" rtl="0" eaLnBrk="1" latinLnBrk="0" hangingPunct="1">
        <a:lnSpc>
          <a:spcPct val="112000"/>
        </a:lnSpc>
        <a:spcBef>
          <a:spcPts val="975"/>
        </a:spcBef>
        <a:buFont typeface="Arial" panose="020B0604020202020204" pitchFamily="34" charset="0"/>
        <a:buChar char="•"/>
        <a:defRPr sz="1050" i="1" kern="1200">
          <a:solidFill>
            <a:schemeClr val="tx1">
              <a:lumMod val="85000"/>
              <a:lumOff val="15000"/>
            </a:schemeClr>
          </a:solidFill>
          <a:latin typeface="+mn-lt"/>
          <a:ea typeface="+mn-ea"/>
          <a:cs typeface="+mn-cs"/>
        </a:defRPr>
      </a:lvl7pPr>
      <a:lvl8pPr marL="2571750"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8pPr>
      <a:lvl9pPr marL="2914650" indent="-212598" algn="l" defTabSz="685800" rtl="0" eaLnBrk="1" latinLnBrk="0" hangingPunct="1">
        <a:lnSpc>
          <a:spcPct val="112000"/>
        </a:lnSpc>
        <a:spcBef>
          <a:spcPts val="9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jpeg"/><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hyperlink" Target="https://scikit-learn.org/stable/" TargetMode="External"/><Relationship Id="rId2" Type="http://schemas.openxmlformats.org/officeDocument/2006/relationships/hyperlink" Target="https://www.machinelearningplus.com/predictive-modeling/how-naive-bayes-algorithm-works-with-example-and-full-code/" TargetMode="External"/><Relationship Id="rId1" Type="http://schemas.openxmlformats.org/officeDocument/2006/relationships/slideLayout" Target="../slideLayouts/slideLayout16.xml"/><Relationship Id="rId4" Type="http://schemas.openxmlformats.org/officeDocument/2006/relationships/hyperlink" Target="https://matplotlib.org/stable/contents.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3.jpeg"/><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1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3.jpe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4.gif"/><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jpeg"/><Relationship Id="rId1" Type="http://schemas.openxmlformats.org/officeDocument/2006/relationships/slideLayout" Target="../slideLayouts/slideLayout16.xml"/><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pic>
        <p:nvPicPr>
          <p:cNvPr id="2125" name="Google Shape;2125;p38"/>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6" name="Google Shape;2126;p38"/>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7" name="Google Shape;2127;p38"/>
          <p:cNvPicPr preferRelativeResize="0"/>
          <p:nvPr/>
        </p:nvPicPr>
        <p:blipFill>
          <a:blip r:embed="rId5">
            <a:alphaModFix amt="47000"/>
          </a:blip>
          <a:stretch>
            <a:fillRect/>
          </a:stretch>
        </p:blipFill>
        <p:spPr>
          <a:xfrm>
            <a:off x="1808450" y="246097"/>
            <a:ext cx="5527099" cy="4562724"/>
          </a:xfrm>
          <a:prstGeom prst="rect">
            <a:avLst/>
          </a:prstGeom>
          <a:noFill/>
          <a:ln>
            <a:noFill/>
          </a:ln>
        </p:spPr>
      </p:pic>
      <p:sp>
        <p:nvSpPr>
          <p:cNvPr id="2128" name="Google Shape;2128;p38"/>
          <p:cNvSpPr txBox="1">
            <a:spLocks noGrp="1"/>
          </p:cNvSpPr>
          <p:nvPr>
            <p:ph type="ctrTitle"/>
          </p:nvPr>
        </p:nvSpPr>
        <p:spPr>
          <a:xfrm>
            <a:off x="1318929" y="896975"/>
            <a:ext cx="62910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Kelompok Krawu </a:t>
            </a:r>
            <a:endParaRPr dirty="0"/>
          </a:p>
        </p:txBody>
      </p:sp>
      <p:sp>
        <p:nvSpPr>
          <p:cNvPr id="2129" name="Google Shape;2129;p38"/>
          <p:cNvSpPr txBox="1">
            <a:spLocks noGrp="1"/>
          </p:cNvSpPr>
          <p:nvPr>
            <p:ph type="subTitle" idx="1"/>
          </p:nvPr>
        </p:nvSpPr>
        <p:spPr>
          <a:xfrm>
            <a:off x="720000" y="2826651"/>
            <a:ext cx="7704000" cy="792600"/>
          </a:xfrm>
          <a:prstGeom prst="rect">
            <a:avLst/>
          </a:prstGeom>
        </p:spPr>
        <p:txBody>
          <a:bodyPr spcFirstLastPara="1" wrap="square" lIns="91425" tIns="91425" rIns="91425" bIns="91425" anchor="t" anchorCtr="0">
            <a:noAutofit/>
          </a:bodyPr>
          <a:lstStyle/>
          <a:p>
            <a:pPr marL="0" indent="0"/>
            <a:r>
              <a:rPr lang="en" dirty="0"/>
              <a:t>Arief Saferman (1806148656) </a:t>
            </a:r>
            <a:endParaRPr lang="en-US" dirty="0"/>
          </a:p>
          <a:p>
            <a:pPr marL="0" indent="0"/>
            <a:r>
              <a:rPr lang="en" dirty="0"/>
              <a:t>Kevin Darmawan (1806148744)</a:t>
            </a:r>
          </a:p>
          <a:p>
            <a:pPr marL="0" indent="0"/>
            <a:r>
              <a:rPr lang="en" dirty="0"/>
              <a:t>Yogie Wisesa (1806148851) </a:t>
            </a:r>
          </a:p>
          <a:p>
            <a:pPr marL="0" indent="0"/>
            <a:r>
              <a:rPr lang="en" dirty="0"/>
              <a:t>Ramadhan Kalih Sewu (1806148826)</a:t>
            </a:r>
            <a:endParaRPr dirty="0"/>
          </a:p>
        </p:txBody>
      </p:sp>
      <p:sp>
        <p:nvSpPr>
          <p:cNvPr id="2130" name="Google Shape;2130;p38"/>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47">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srgbClr val="FFFFFF"/>
              </a:solidFill>
              <a:latin typeface="Verdana Pro"/>
            </a:endParaRPr>
          </a:p>
        </p:txBody>
      </p:sp>
      <p:sp>
        <p:nvSpPr>
          <p:cNvPr id="3" name="Content Placeholder 2">
            <a:extLst>
              <a:ext uri="{FF2B5EF4-FFF2-40B4-BE49-F238E27FC236}">
                <a16:creationId xmlns:a16="http://schemas.microsoft.com/office/drawing/2014/main" id="{BCB6BF48-A989-4E9E-BDBB-A4B3A6A6EE3F}"/>
              </a:ext>
            </a:extLst>
          </p:cNvPr>
          <p:cNvSpPr>
            <a:spLocks noGrp="1"/>
          </p:cNvSpPr>
          <p:nvPr>
            <p:ph idx="1"/>
          </p:nvPr>
        </p:nvSpPr>
        <p:spPr>
          <a:xfrm>
            <a:off x="521790" y="1761168"/>
            <a:ext cx="3287517" cy="1859662"/>
          </a:xfrm>
        </p:spPr>
        <p:txBody>
          <a:bodyPr vert="horz" lIns="68580" tIns="34290" rIns="68580" bIns="34290" rtlCol="0">
            <a:noAutofit/>
          </a:bodyPr>
          <a:lstStyle/>
          <a:p>
            <a:pPr marL="0" indent="0">
              <a:lnSpc>
                <a:spcPct val="150000"/>
              </a:lnSpc>
              <a:buNone/>
            </a:pPr>
            <a:r>
              <a:rPr lang="id-ID" sz="1050"/>
              <a:t>Dalam kasus pesan spam, warna merah menandakan spam, sedangkan warna biru tidak. Contoh pesan:</a:t>
            </a:r>
          </a:p>
          <a:p>
            <a:pPr marL="0" indent="0">
              <a:lnSpc>
                <a:spcPct val="150000"/>
              </a:lnSpc>
              <a:buNone/>
            </a:pPr>
            <a:r>
              <a:rPr lang="id-ID" sz="1050">
                <a:solidFill>
                  <a:srgbClr val="FFFF00"/>
                </a:solidFill>
              </a:rPr>
              <a:t>Dear </a:t>
            </a:r>
            <a:r>
              <a:rPr lang="id-ID" sz="1050" err="1">
                <a:solidFill>
                  <a:srgbClr val="FFFF00"/>
                </a:solidFill>
              </a:rPr>
              <a:t>Dear</a:t>
            </a:r>
            <a:r>
              <a:rPr lang="id-ID" sz="1050">
                <a:solidFill>
                  <a:srgbClr val="FFFF00"/>
                </a:solidFill>
              </a:rPr>
              <a:t> </a:t>
            </a:r>
            <a:r>
              <a:rPr lang="id-ID" sz="1050" err="1">
                <a:solidFill>
                  <a:srgbClr val="FFFF00"/>
                </a:solidFill>
              </a:rPr>
              <a:t>Dear</a:t>
            </a:r>
            <a:r>
              <a:rPr lang="id-ID" sz="1050">
                <a:solidFill>
                  <a:srgbClr val="FFFF00"/>
                </a:solidFill>
              </a:rPr>
              <a:t> </a:t>
            </a:r>
            <a:r>
              <a:rPr lang="id-ID" sz="1050" err="1">
                <a:solidFill>
                  <a:srgbClr val="FFFF00"/>
                </a:solidFill>
              </a:rPr>
              <a:t>Dear</a:t>
            </a:r>
            <a:r>
              <a:rPr lang="id-ID" sz="1050">
                <a:solidFill>
                  <a:srgbClr val="FFFF00"/>
                </a:solidFill>
              </a:rPr>
              <a:t> </a:t>
            </a:r>
            <a:r>
              <a:rPr lang="id-ID" sz="1050" err="1">
                <a:solidFill>
                  <a:srgbClr val="FFFF00"/>
                </a:solidFill>
              </a:rPr>
              <a:t>Dear</a:t>
            </a:r>
            <a:r>
              <a:rPr lang="id-ID" sz="1050">
                <a:solidFill>
                  <a:srgbClr val="FFFF00"/>
                </a:solidFill>
              </a:rPr>
              <a:t> </a:t>
            </a:r>
            <a:r>
              <a:rPr lang="id-ID" sz="1050" err="1">
                <a:solidFill>
                  <a:srgbClr val="FFFF00"/>
                </a:solidFill>
              </a:rPr>
              <a:t>Dear</a:t>
            </a:r>
            <a:r>
              <a:rPr lang="id-ID" sz="1050">
                <a:solidFill>
                  <a:srgbClr val="FFFF00"/>
                </a:solidFill>
              </a:rPr>
              <a:t> </a:t>
            </a:r>
            <a:r>
              <a:rPr lang="id-ID" sz="1050" err="1">
                <a:solidFill>
                  <a:srgbClr val="FFFF00"/>
                </a:solidFill>
              </a:rPr>
              <a:t>Friend</a:t>
            </a:r>
            <a:endParaRPr lang="id-ID" sz="1050">
              <a:solidFill>
                <a:srgbClr val="FFFF00"/>
              </a:solidFill>
            </a:endParaRPr>
          </a:p>
          <a:p>
            <a:pPr marL="0" indent="0">
              <a:lnSpc>
                <a:spcPct val="150000"/>
              </a:lnSpc>
              <a:buNone/>
            </a:pPr>
            <a:r>
              <a:rPr lang="id-ID" sz="1050" err="1"/>
              <a:t>Naive</a:t>
            </a:r>
            <a:r>
              <a:rPr lang="id-ID" sz="1050"/>
              <a:t> </a:t>
            </a:r>
            <a:r>
              <a:rPr lang="id-ID" sz="1050" err="1"/>
              <a:t>Bayes</a:t>
            </a:r>
            <a:r>
              <a:rPr lang="id-ID" sz="1050"/>
              <a:t> menganggap pesan </a:t>
            </a:r>
            <a:r>
              <a:rPr lang="id-ID" sz="1050" err="1"/>
              <a:t>diatas</a:t>
            </a:r>
            <a:r>
              <a:rPr lang="id-ID" sz="1050"/>
              <a:t> sebagai non spam. Karena ia tidak </a:t>
            </a:r>
            <a:r>
              <a:rPr lang="id-ID" sz="1050" err="1"/>
              <a:t>memperdulikan</a:t>
            </a:r>
            <a:r>
              <a:rPr lang="id-ID" sz="1050"/>
              <a:t> hal </a:t>
            </a:r>
            <a:r>
              <a:rPr lang="id-ID" sz="1050" err="1"/>
              <a:t>detil</a:t>
            </a:r>
            <a:r>
              <a:rPr lang="id-ID" sz="1050"/>
              <a:t> seperti pengulangan kata yang eksesif.</a:t>
            </a:r>
            <a:endParaRPr lang="en-US" sz="1050"/>
          </a:p>
        </p:txBody>
      </p:sp>
      <p:sp>
        <p:nvSpPr>
          <p:cNvPr id="55" name="Freeform: Shape 49">
            <a:extLst>
              <a:ext uri="{FF2B5EF4-FFF2-40B4-BE49-F238E27FC236}">
                <a16:creationId xmlns:a16="http://schemas.microsoft.com/office/drawing/2014/main" id="{5811A85E-38EA-465A-84F9-6230CF743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43982" y="0"/>
            <a:ext cx="656036" cy="51435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900">
              <a:buClrTx/>
            </a:pPr>
            <a:endParaRPr lang="en-US" sz="1350" kern="1200">
              <a:solidFill>
                <a:srgbClr val="FFFFFF"/>
              </a:solidFill>
              <a:latin typeface="Verdana Pro"/>
            </a:endParaRPr>
          </a:p>
        </p:txBody>
      </p:sp>
      <p:sp>
        <p:nvSpPr>
          <p:cNvPr id="56" name="Freeform: Shape 51">
            <a:extLst>
              <a:ext uri="{FF2B5EF4-FFF2-40B4-BE49-F238E27FC236}">
                <a16:creationId xmlns:a16="http://schemas.microsoft.com/office/drawing/2014/main" id="{866290A3-7E80-441D-AA1E-5263326B1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43982" y="0"/>
            <a:ext cx="656036" cy="51435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900">
              <a:buClrTx/>
            </a:pPr>
            <a:endParaRPr lang="en-US" sz="1350" kern="1200">
              <a:solidFill>
                <a:srgbClr val="FFFFFF"/>
              </a:solidFill>
              <a:latin typeface="Verdana Pro"/>
            </a:endParaRPr>
          </a:p>
        </p:txBody>
      </p:sp>
      <p:pic>
        <p:nvPicPr>
          <p:cNvPr id="5" name="Picture 4">
            <a:extLst>
              <a:ext uri="{FF2B5EF4-FFF2-40B4-BE49-F238E27FC236}">
                <a16:creationId xmlns:a16="http://schemas.microsoft.com/office/drawing/2014/main" id="{4D09D8C1-6D34-4011-9E5B-30F818D63AFA}"/>
              </a:ext>
            </a:extLst>
          </p:cNvPr>
          <p:cNvPicPr>
            <a:picLocks noChangeAspect="1"/>
          </p:cNvPicPr>
          <p:nvPr/>
        </p:nvPicPr>
        <p:blipFill rotWithShape="1">
          <a:blip r:embed="rId3"/>
          <a:srcRect r="61635" b="47215"/>
          <a:stretch/>
        </p:blipFill>
        <p:spPr>
          <a:xfrm>
            <a:off x="5237314" y="571500"/>
            <a:ext cx="3241370" cy="1928812"/>
          </a:xfrm>
          <a:prstGeom prst="rect">
            <a:avLst/>
          </a:prstGeom>
        </p:spPr>
      </p:pic>
      <p:pic>
        <p:nvPicPr>
          <p:cNvPr id="6" name="Picture 5">
            <a:extLst>
              <a:ext uri="{FF2B5EF4-FFF2-40B4-BE49-F238E27FC236}">
                <a16:creationId xmlns:a16="http://schemas.microsoft.com/office/drawing/2014/main" id="{E14294E4-BED2-4DCA-898D-9823A2C9E613}"/>
              </a:ext>
            </a:extLst>
          </p:cNvPr>
          <p:cNvPicPr>
            <a:picLocks noChangeAspect="1"/>
          </p:cNvPicPr>
          <p:nvPr/>
        </p:nvPicPr>
        <p:blipFill rotWithShape="1">
          <a:blip r:embed="rId4"/>
          <a:srcRect l="3307"/>
          <a:stretch/>
        </p:blipFill>
        <p:spPr>
          <a:xfrm>
            <a:off x="5237314" y="2869164"/>
            <a:ext cx="3237014" cy="1702837"/>
          </a:xfrm>
          <a:prstGeom prst="rect">
            <a:avLst/>
          </a:prstGeom>
        </p:spPr>
      </p:pic>
      <p:sp>
        <p:nvSpPr>
          <p:cNvPr id="14" name="Title 1">
            <a:extLst>
              <a:ext uri="{FF2B5EF4-FFF2-40B4-BE49-F238E27FC236}">
                <a16:creationId xmlns:a16="http://schemas.microsoft.com/office/drawing/2014/main" id="{861D68BF-F151-4A02-BFDA-ACA20A47DAA0}"/>
              </a:ext>
            </a:extLst>
          </p:cNvPr>
          <p:cNvSpPr>
            <a:spLocks noGrp="1"/>
          </p:cNvSpPr>
          <p:nvPr>
            <p:ph type="title"/>
          </p:nvPr>
        </p:nvSpPr>
        <p:spPr>
          <a:xfrm>
            <a:off x="521791" y="421556"/>
            <a:ext cx="3428999" cy="1155556"/>
          </a:xfrm>
        </p:spPr>
        <p:txBody>
          <a:bodyPr vert="horz" lIns="68580" tIns="34290" rIns="68580" bIns="34290" rtlCol="0" anchor="b" anchorCtr="0">
            <a:normAutofit/>
          </a:bodyPr>
          <a:lstStyle/>
          <a:p>
            <a:r>
              <a:rPr lang="en-US" err="1"/>
              <a:t>Contoh</a:t>
            </a:r>
            <a:r>
              <a:rPr lang="en-US"/>
              <a:t> </a:t>
            </a:r>
            <a:r>
              <a:rPr lang="en-US" err="1"/>
              <a:t>Kasus</a:t>
            </a:r>
            <a:r>
              <a:rPr lang="en-US"/>
              <a:t> - Naive</a:t>
            </a:r>
          </a:p>
        </p:txBody>
      </p:sp>
      <p:sp>
        <p:nvSpPr>
          <p:cNvPr id="15" name="Content Placeholder 2">
            <a:extLst>
              <a:ext uri="{FF2B5EF4-FFF2-40B4-BE49-F238E27FC236}">
                <a16:creationId xmlns:a16="http://schemas.microsoft.com/office/drawing/2014/main" id="{1122446D-BBCA-489C-8DFA-DCF0E937E942}"/>
              </a:ext>
            </a:extLst>
          </p:cNvPr>
          <p:cNvSpPr txBox="1">
            <a:spLocks/>
          </p:cNvSpPr>
          <p:nvPr/>
        </p:nvSpPr>
        <p:spPr>
          <a:xfrm>
            <a:off x="521790" y="4328367"/>
            <a:ext cx="3522814" cy="45937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50000"/>
              </a:lnSpc>
              <a:spcBef>
                <a:spcPts val="750"/>
              </a:spcBef>
              <a:buClrTx/>
              <a:buNone/>
            </a:pPr>
            <a:r>
              <a:rPr lang="id-ID" sz="900">
                <a:solidFill>
                  <a:srgbClr val="FFFFFF"/>
                </a:solidFill>
                <a:latin typeface="Verdana Pro"/>
              </a:rPr>
              <a:t>Sumber: </a:t>
            </a:r>
            <a:r>
              <a:rPr lang="en-US" sz="900">
                <a:solidFill>
                  <a:srgbClr val="FFFFFF"/>
                </a:solidFill>
                <a:latin typeface="Verdana Pro"/>
              </a:rPr>
              <a:t>https://www.youtube.com/watch?v=O2L2Uv9pdDA&amp;t=6s</a:t>
            </a:r>
          </a:p>
        </p:txBody>
      </p:sp>
    </p:spTree>
    <p:extLst>
      <p:ext uri="{BB962C8B-B14F-4D97-AF65-F5344CB8AC3E}">
        <p14:creationId xmlns:p14="http://schemas.microsoft.com/office/powerpoint/2010/main" val="485261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7C42-322F-4F4B-941C-02F0209EDE98}"/>
              </a:ext>
            </a:extLst>
          </p:cNvPr>
          <p:cNvSpPr>
            <a:spLocks noGrp="1"/>
          </p:cNvSpPr>
          <p:nvPr>
            <p:ph type="title"/>
          </p:nvPr>
        </p:nvSpPr>
        <p:spPr>
          <a:xfrm>
            <a:off x="571499" y="550851"/>
            <a:ext cx="6858000" cy="947737"/>
          </a:xfrm>
        </p:spPr>
        <p:txBody>
          <a:bodyPr/>
          <a:lstStyle/>
          <a:p>
            <a:r>
              <a:rPr lang="id-ID" err="1"/>
              <a:t>Gaussian</a:t>
            </a:r>
            <a:r>
              <a:rPr lang="id-ID"/>
              <a:t> </a:t>
            </a:r>
            <a:r>
              <a:rPr lang="id-ID" err="1"/>
              <a:t>Naive</a:t>
            </a:r>
            <a:r>
              <a:rPr lang="id-ID"/>
              <a:t> </a:t>
            </a:r>
            <a:r>
              <a:rPr lang="id-ID" err="1"/>
              <a:t>Bayes</a:t>
            </a:r>
            <a:endParaRPr lang="id-ID"/>
          </a:p>
        </p:txBody>
      </p:sp>
      <p:sp>
        <p:nvSpPr>
          <p:cNvPr id="3" name="Content Placeholder 2">
            <a:extLst>
              <a:ext uri="{FF2B5EF4-FFF2-40B4-BE49-F238E27FC236}">
                <a16:creationId xmlns:a16="http://schemas.microsoft.com/office/drawing/2014/main" id="{845329E1-5A82-4657-999E-1E65EF88F21D}"/>
              </a:ext>
            </a:extLst>
          </p:cNvPr>
          <p:cNvSpPr>
            <a:spLocks noGrp="1"/>
          </p:cNvSpPr>
          <p:nvPr>
            <p:ph idx="1"/>
          </p:nvPr>
        </p:nvSpPr>
        <p:spPr>
          <a:xfrm>
            <a:off x="571501" y="1356561"/>
            <a:ext cx="7932419" cy="1337243"/>
          </a:xfrm>
        </p:spPr>
        <p:txBody>
          <a:bodyPr>
            <a:normAutofit/>
          </a:bodyPr>
          <a:lstStyle/>
          <a:p>
            <a:pPr marL="0" indent="0">
              <a:lnSpc>
                <a:spcPct val="150000"/>
              </a:lnSpc>
              <a:buNone/>
            </a:pPr>
            <a:r>
              <a:rPr lang="id-ID" sz="1350"/>
              <a:t>Sebelumnya kita dapat melakukan klasifikasi dari variabel yang bersifat </a:t>
            </a:r>
            <a:r>
              <a:rPr lang="id-ID" sz="1350" err="1"/>
              <a:t>kategorikal</a:t>
            </a:r>
            <a:r>
              <a:rPr lang="id-ID" sz="1350"/>
              <a:t> menggunakan algoritma </a:t>
            </a:r>
            <a:r>
              <a:rPr lang="id-ID" sz="1350" err="1"/>
              <a:t>Naive</a:t>
            </a:r>
            <a:r>
              <a:rPr lang="id-ID" sz="1350"/>
              <a:t> </a:t>
            </a:r>
            <a:r>
              <a:rPr lang="id-ID" sz="1350" err="1"/>
              <a:t>Bayes</a:t>
            </a:r>
            <a:r>
              <a:rPr lang="id-ID" sz="1350"/>
              <a:t>. Namun untuk melakukan proses pada variabel yang bersifat kontinu, kita menghitung probabilitas dalam </a:t>
            </a:r>
            <a:r>
              <a:rPr lang="id-ID" sz="1350" err="1"/>
              <a:t>Naive</a:t>
            </a:r>
            <a:r>
              <a:rPr lang="id-ID" sz="1350"/>
              <a:t> </a:t>
            </a:r>
            <a:r>
              <a:rPr lang="id-ID" sz="1350" err="1"/>
              <a:t>bayes</a:t>
            </a:r>
            <a:r>
              <a:rPr lang="id-ID" sz="1350"/>
              <a:t> menggunakan Distribusi </a:t>
            </a:r>
            <a:r>
              <a:rPr lang="id-ID" sz="1350" err="1"/>
              <a:t>Gaussian</a:t>
            </a:r>
            <a:r>
              <a:rPr lang="id-ID" sz="1350"/>
              <a:t> / Normal. </a:t>
            </a:r>
          </a:p>
        </p:txBody>
      </p:sp>
      <p:graphicFrame>
        <p:nvGraphicFramePr>
          <p:cNvPr id="4" name="Table 3">
            <a:extLst>
              <a:ext uri="{FF2B5EF4-FFF2-40B4-BE49-F238E27FC236}">
                <a16:creationId xmlns:a16="http://schemas.microsoft.com/office/drawing/2014/main" id="{515AEB5A-4805-4378-93C7-CEA99EEC683E}"/>
              </a:ext>
            </a:extLst>
          </p:cNvPr>
          <p:cNvGraphicFramePr>
            <a:graphicFrameLocks noGrp="1"/>
          </p:cNvGraphicFramePr>
          <p:nvPr/>
        </p:nvGraphicFramePr>
        <p:xfrm>
          <a:off x="571500" y="2900455"/>
          <a:ext cx="2982191" cy="1337244"/>
        </p:xfrm>
        <a:graphic>
          <a:graphicData uri="http://schemas.openxmlformats.org/drawingml/2006/table">
            <a:tbl>
              <a:tblPr>
                <a:tableStyleId>{D7AC3CCA-C797-4891-BE02-D94E43425B78}</a:tableStyleId>
              </a:tblPr>
              <a:tblGrid>
                <a:gridCol w="634452">
                  <a:extLst>
                    <a:ext uri="{9D8B030D-6E8A-4147-A177-3AD203B41FA5}">
                      <a16:colId xmlns:a16="http://schemas.microsoft.com/office/drawing/2014/main" val="2924344481"/>
                    </a:ext>
                  </a:extLst>
                </a:gridCol>
                <a:gridCol w="856644">
                  <a:extLst>
                    <a:ext uri="{9D8B030D-6E8A-4147-A177-3AD203B41FA5}">
                      <a16:colId xmlns:a16="http://schemas.microsoft.com/office/drawing/2014/main" val="1224232936"/>
                    </a:ext>
                  </a:extLst>
                </a:gridCol>
                <a:gridCol w="728147">
                  <a:extLst>
                    <a:ext uri="{9D8B030D-6E8A-4147-A177-3AD203B41FA5}">
                      <a16:colId xmlns:a16="http://schemas.microsoft.com/office/drawing/2014/main" val="263987812"/>
                    </a:ext>
                  </a:extLst>
                </a:gridCol>
                <a:gridCol w="762948">
                  <a:extLst>
                    <a:ext uri="{9D8B030D-6E8A-4147-A177-3AD203B41FA5}">
                      <a16:colId xmlns:a16="http://schemas.microsoft.com/office/drawing/2014/main" val="2607521967"/>
                    </a:ext>
                  </a:extLst>
                </a:gridCol>
              </a:tblGrid>
              <a:tr h="222874">
                <a:tc>
                  <a:txBody>
                    <a:bodyPr/>
                    <a:lstStyle/>
                    <a:p>
                      <a:pPr algn="ctr" fontAlgn="b"/>
                      <a:r>
                        <a:rPr lang="id-ID" sz="800" u="none" strike="noStrike">
                          <a:effectLst/>
                        </a:rPr>
                        <a:t>Hari</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u="none" strike="noStrike">
                          <a:effectLst/>
                        </a:rPr>
                        <a:t>Cuaca</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u="none" strike="noStrike">
                          <a:effectLst/>
                        </a:rPr>
                        <a:t>Angin</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u="none" strike="noStrike">
                          <a:effectLst/>
                        </a:rPr>
                        <a:t>Main</a:t>
                      </a:r>
                      <a:endParaRPr lang="id-ID" sz="8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219486922"/>
                  </a:ext>
                </a:extLst>
              </a:tr>
              <a:tr h="222874">
                <a:tc>
                  <a:txBody>
                    <a:bodyPr/>
                    <a:lstStyle/>
                    <a:p>
                      <a:pPr algn="ctr" fontAlgn="b"/>
                      <a:r>
                        <a:rPr lang="id-ID" sz="800" u="none" strike="noStrike">
                          <a:effectLst/>
                        </a:rPr>
                        <a:t>Senin</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u="none" strike="noStrike">
                          <a:effectLst/>
                        </a:rPr>
                        <a:t>Hujan</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u="none" strike="noStrike">
                          <a:effectLst/>
                        </a:rPr>
                        <a:t>Kencang</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u="none" strike="noStrike">
                          <a:effectLst/>
                        </a:rPr>
                        <a:t>Ya</a:t>
                      </a:r>
                      <a:endParaRPr lang="id-ID" sz="8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3400499318"/>
                  </a:ext>
                </a:extLst>
              </a:tr>
              <a:tr h="222874">
                <a:tc>
                  <a:txBody>
                    <a:bodyPr/>
                    <a:lstStyle/>
                    <a:p>
                      <a:pPr algn="ctr" fontAlgn="b"/>
                      <a:r>
                        <a:rPr lang="id-ID" sz="800" u="none" strike="noStrike">
                          <a:effectLst/>
                        </a:rPr>
                        <a:t>Senin</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u="none" strike="noStrike">
                          <a:effectLst/>
                        </a:rPr>
                        <a:t>Berawan</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u="none" strike="noStrike">
                          <a:effectLst/>
                        </a:rPr>
                        <a:t>Normal</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u="none" strike="noStrike">
                          <a:effectLst/>
                        </a:rPr>
                        <a:t>Tidak</a:t>
                      </a:r>
                      <a:endParaRPr lang="id-ID" sz="8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424264855"/>
                  </a:ext>
                </a:extLst>
              </a:tr>
              <a:tr h="222874">
                <a:tc>
                  <a:txBody>
                    <a:bodyPr/>
                    <a:lstStyle/>
                    <a:p>
                      <a:pPr algn="ctr" fontAlgn="b"/>
                      <a:r>
                        <a:rPr lang="id-ID" sz="800" u="none" strike="noStrike">
                          <a:effectLst/>
                        </a:rPr>
                        <a:t>Selasa</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u="none" strike="noStrike">
                          <a:effectLst/>
                        </a:rPr>
                        <a:t>Hujan</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u="none" strike="noStrike">
                          <a:effectLst/>
                        </a:rPr>
                        <a:t>kencang</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u="none" strike="noStrike">
                          <a:effectLst/>
                        </a:rPr>
                        <a:t>Ya</a:t>
                      </a:r>
                      <a:endParaRPr lang="id-ID" sz="8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800796488"/>
                  </a:ext>
                </a:extLst>
              </a:tr>
              <a:tr h="222874">
                <a:tc>
                  <a:txBody>
                    <a:bodyPr/>
                    <a:lstStyle/>
                    <a:p>
                      <a:pPr algn="ctr" fontAlgn="b"/>
                      <a:r>
                        <a:rPr lang="id-ID" sz="800" u="none" strike="noStrike">
                          <a:effectLst/>
                        </a:rPr>
                        <a:t>Rabu</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u="none" strike="noStrike">
                          <a:effectLst/>
                        </a:rPr>
                        <a:t>Cerah</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u="none" strike="noStrike">
                          <a:effectLst/>
                        </a:rPr>
                        <a:t>Normal</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u="none" strike="noStrike">
                          <a:effectLst/>
                        </a:rPr>
                        <a:t>Ya</a:t>
                      </a:r>
                      <a:endParaRPr lang="id-ID" sz="8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456694219"/>
                  </a:ext>
                </a:extLst>
              </a:tr>
              <a:tr h="222874">
                <a:tc>
                  <a:txBody>
                    <a:bodyPr/>
                    <a:lstStyle/>
                    <a:p>
                      <a:pPr algn="ctr" fontAlgn="b"/>
                      <a:r>
                        <a:rPr lang="id-ID" sz="800" u="none" strike="noStrike">
                          <a:effectLst/>
                        </a:rPr>
                        <a:t>Kamis</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u="none" strike="noStrike">
                          <a:effectLst/>
                        </a:rPr>
                        <a:t>Berawan</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u="none" strike="noStrike">
                          <a:effectLst/>
                        </a:rPr>
                        <a:t>Normal</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u="none" strike="noStrike">
                          <a:effectLst/>
                        </a:rPr>
                        <a:t>Tidak</a:t>
                      </a:r>
                      <a:endParaRPr lang="id-ID" sz="8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015320572"/>
                  </a:ext>
                </a:extLst>
              </a:tr>
            </a:tbl>
          </a:graphicData>
        </a:graphic>
      </p:graphicFrame>
      <p:graphicFrame>
        <p:nvGraphicFramePr>
          <p:cNvPr id="5" name="Table 4">
            <a:extLst>
              <a:ext uri="{FF2B5EF4-FFF2-40B4-BE49-F238E27FC236}">
                <a16:creationId xmlns:a16="http://schemas.microsoft.com/office/drawing/2014/main" id="{A3BCC05E-6875-455A-A9E4-5057605F8F3D}"/>
              </a:ext>
            </a:extLst>
          </p:cNvPr>
          <p:cNvGraphicFramePr>
            <a:graphicFrameLocks noGrp="1"/>
          </p:cNvGraphicFramePr>
          <p:nvPr/>
        </p:nvGraphicFramePr>
        <p:xfrm>
          <a:off x="3977640" y="2900455"/>
          <a:ext cx="4463935" cy="1337244"/>
        </p:xfrm>
        <a:graphic>
          <a:graphicData uri="http://schemas.openxmlformats.org/drawingml/2006/table">
            <a:tbl>
              <a:tblPr>
                <a:tableStyleId>{D7AC3CCA-C797-4891-BE02-D94E43425B78}</a:tableStyleId>
              </a:tblPr>
              <a:tblGrid>
                <a:gridCol w="892787">
                  <a:extLst>
                    <a:ext uri="{9D8B030D-6E8A-4147-A177-3AD203B41FA5}">
                      <a16:colId xmlns:a16="http://schemas.microsoft.com/office/drawing/2014/main" val="3527034027"/>
                    </a:ext>
                  </a:extLst>
                </a:gridCol>
                <a:gridCol w="892787">
                  <a:extLst>
                    <a:ext uri="{9D8B030D-6E8A-4147-A177-3AD203B41FA5}">
                      <a16:colId xmlns:a16="http://schemas.microsoft.com/office/drawing/2014/main" val="103502457"/>
                    </a:ext>
                  </a:extLst>
                </a:gridCol>
                <a:gridCol w="892787">
                  <a:extLst>
                    <a:ext uri="{9D8B030D-6E8A-4147-A177-3AD203B41FA5}">
                      <a16:colId xmlns:a16="http://schemas.microsoft.com/office/drawing/2014/main" val="2900352184"/>
                    </a:ext>
                  </a:extLst>
                </a:gridCol>
                <a:gridCol w="892787">
                  <a:extLst>
                    <a:ext uri="{9D8B030D-6E8A-4147-A177-3AD203B41FA5}">
                      <a16:colId xmlns:a16="http://schemas.microsoft.com/office/drawing/2014/main" val="1958360261"/>
                    </a:ext>
                  </a:extLst>
                </a:gridCol>
                <a:gridCol w="892787">
                  <a:extLst>
                    <a:ext uri="{9D8B030D-6E8A-4147-A177-3AD203B41FA5}">
                      <a16:colId xmlns:a16="http://schemas.microsoft.com/office/drawing/2014/main" val="1469706152"/>
                    </a:ext>
                  </a:extLst>
                </a:gridCol>
              </a:tblGrid>
              <a:tr h="222874">
                <a:tc>
                  <a:txBody>
                    <a:bodyPr/>
                    <a:lstStyle/>
                    <a:p>
                      <a:pPr algn="ctr" fontAlgn="b"/>
                      <a:r>
                        <a:rPr lang="id-ID" sz="800" b="0" u="none" strike="noStrike">
                          <a:solidFill>
                            <a:srgbClr val="000000"/>
                          </a:solidFill>
                          <a:effectLst/>
                        </a:rPr>
                        <a:t>Area</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b="0" u="none" strike="noStrike">
                          <a:solidFill>
                            <a:srgbClr val="000000"/>
                          </a:solidFill>
                          <a:effectLst/>
                        </a:rPr>
                        <a:t>Perimeter</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b="0" u="none" strike="noStrike" err="1">
                          <a:solidFill>
                            <a:srgbClr val="000000"/>
                          </a:solidFill>
                          <a:effectLst/>
                        </a:rPr>
                        <a:t>Compactness</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b="0" u="none" strike="noStrike">
                          <a:solidFill>
                            <a:srgbClr val="000000"/>
                          </a:solidFill>
                          <a:effectLst/>
                        </a:rPr>
                        <a:t>Kernel.Length</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b="0" u="none" strike="noStrike" err="1">
                          <a:solidFill>
                            <a:srgbClr val="000000"/>
                          </a:solidFill>
                          <a:effectLst/>
                        </a:rPr>
                        <a:t>Type</a:t>
                      </a:r>
                      <a:endParaRPr lang="id-ID" sz="8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2595493304"/>
                  </a:ext>
                </a:extLst>
              </a:tr>
              <a:tr h="222874">
                <a:tc>
                  <a:txBody>
                    <a:bodyPr/>
                    <a:lstStyle/>
                    <a:p>
                      <a:pPr algn="ctr" fontAlgn="b"/>
                      <a:r>
                        <a:rPr lang="id-ID" sz="800" b="0" u="none" strike="noStrike">
                          <a:solidFill>
                            <a:srgbClr val="000000"/>
                          </a:solidFill>
                          <a:effectLst/>
                        </a:rPr>
                        <a:t>15.26</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b="0" u="none" strike="noStrike">
                          <a:solidFill>
                            <a:srgbClr val="000000"/>
                          </a:solidFill>
                          <a:effectLst/>
                        </a:rPr>
                        <a:t>14.84</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b="0" u="none" strike="noStrike">
                          <a:solidFill>
                            <a:srgbClr val="000000"/>
                          </a:solidFill>
                          <a:effectLst/>
                        </a:rPr>
                        <a:t>0.871</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b="0" u="none" strike="noStrike">
                          <a:solidFill>
                            <a:srgbClr val="000000"/>
                          </a:solidFill>
                          <a:effectLst/>
                        </a:rPr>
                        <a:t>5.763</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b="0" u="none" strike="noStrike">
                          <a:solidFill>
                            <a:srgbClr val="000000"/>
                          </a:solidFill>
                          <a:effectLst/>
                        </a:rPr>
                        <a:t>1</a:t>
                      </a:r>
                      <a:endParaRPr lang="id-ID" sz="8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2163577175"/>
                  </a:ext>
                </a:extLst>
              </a:tr>
              <a:tr h="222874">
                <a:tc>
                  <a:txBody>
                    <a:bodyPr/>
                    <a:lstStyle/>
                    <a:p>
                      <a:pPr algn="ctr" fontAlgn="b"/>
                      <a:r>
                        <a:rPr lang="id-ID" sz="800" b="0" u="none" strike="noStrike">
                          <a:solidFill>
                            <a:srgbClr val="000000"/>
                          </a:solidFill>
                          <a:effectLst/>
                        </a:rPr>
                        <a:t>14.88</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b="0" u="none" strike="noStrike">
                          <a:solidFill>
                            <a:srgbClr val="000000"/>
                          </a:solidFill>
                          <a:effectLst/>
                        </a:rPr>
                        <a:t>14.57</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b="0" u="none" strike="noStrike">
                          <a:solidFill>
                            <a:srgbClr val="000000"/>
                          </a:solidFill>
                          <a:effectLst/>
                        </a:rPr>
                        <a:t>0.8811</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b="0" u="none" strike="noStrike">
                          <a:solidFill>
                            <a:srgbClr val="000000"/>
                          </a:solidFill>
                          <a:effectLst/>
                        </a:rPr>
                        <a:t>5.554</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b="0" u="none" strike="noStrike">
                          <a:solidFill>
                            <a:srgbClr val="000000"/>
                          </a:solidFill>
                          <a:effectLst/>
                        </a:rPr>
                        <a:t>1</a:t>
                      </a:r>
                      <a:endParaRPr lang="id-ID" sz="8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2545844422"/>
                  </a:ext>
                </a:extLst>
              </a:tr>
              <a:tr h="222874">
                <a:tc>
                  <a:txBody>
                    <a:bodyPr/>
                    <a:lstStyle/>
                    <a:p>
                      <a:pPr algn="ctr" fontAlgn="b"/>
                      <a:r>
                        <a:rPr lang="id-ID" sz="800" b="0" u="none" strike="noStrike">
                          <a:solidFill>
                            <a:srgbClr val="000000"/>
                          </a:solidFill>
                          <a:effectLst/>
                        </a:rPr>
                        <a:t>14.29</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b="0" u="none" strike="noStrike">
                          <a:solidFill>
                            <a:srgbClr val="000000"/>
                          </a:solidFill>
                          <a:effectLst/>
                        </a:rPr>
                        <a:t>14.09</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b="0" u="none" strike="noStrike">
                          <a:solidFill>
                            <a:srgbClr val="000000"/>
                          </a:solidFill>
                          <a:effectLst/>
                        </a:rPr>
                        <a:t>0.905</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b="0" u="none" strike="noStrike">
                          <a:solidFill>
                            <a:srgbClr val="000000"/>
                          </a:solidFill>
                          <a:effectLst/>
                        </a:rPr>
                        <a:t>5.291</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b="0" u="none" strike="noStrike">
                          <a:solidFill>
                            <a:srgbClr val="000000"/>
                          </a:solidFill>
                          <a:effectLst/>
                        </a:rPr>
                        <a:t>1</a:t>
                      </a:r>
                      <a:endParaRPr lang="id-ID" sz="8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2060631516"/>
                  </a:ext>
                </a:extLst>
              </a:tr>
              <a:tr h="222874">
                <a:tc>
                  <a:txBody>
                    <a:bodyPr/>
                    <a:lstStyle/>
                    <a:p>
                      <a:pPr algn="ctr" fontAlgn="b"/>
                      <a:r>
                        <a:rPr lang="id-ID" sz="800" b="0" u="none" strike="noStrike">
                          <a:solidFill>
                            <a:srgbClr val="000000"/>
                          </a:solidFill>
                          <a:effectLst/>
                        </a:rPr>
                        <a:t>13.84</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b="0" u="none" strike="noStrike">
                          <a:solidFill>
                            <a:srgbClr val="000000"/>
                          </a:solidFill>
                          <a:effectLst/>
                        </a:rPr>
                        <a:t>13.94</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b="0" u="none" strike="noStrike">
                          <a:solidFill>
                            <a:srgbClr val="000000"/>
                          </a:solidFill>
                          <a:effectLst/>
                        </a:rPr>
                        <a:t>0.8955</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b="0" u="none" strike="noStrike">
                          <a:solidFill>
                            <a:srgbClr val="000000"/>
                          </a:solidFill>
                          <a:effectLst/>
                        </a:rPr>
                        <a:t>5.324</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b="0" u="none" strike="noStrike">
                          <a:solidFill>
                            <a:srgbClr val="000000"/>
                          </a:solidFill>
                          <a:effectLst/>
                        </a:rPr>
                        <a:t>1</a:t>
                      </a:r>
                      <a:endParaRPr lang="id-ID" sz="8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4006883956"/>
                  </a:ext>
                </a:extLst>
              </a:tr>
              <a:tr h="222874">
                <a:tc>
                  <a:txBody>
                    <a:bodyPr/>
                    <a:lstStyle/>
                    <a:p>
                      <a:pPr algn="ctr" fontAlgn="b"/>
                      <a:r>
                        <a:rPr lang="id-ID" sz="800" b="0" u="none" strike="noStrike">
                          <a:solidFill>
                            <a:srgbClr val="000000"/>
                          </a:solidFill>
                          <a:effectLst/>
                        </a:rPr>
                        <a:t>16.14</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b="0" u="none" strike="noStrike">
                          <a:solidFill>
                            <a:srgbClr val="000000"/>
                          </a:solidFill>
                          <a:effectLst/>
                        </a:rPr>
                        <a:t>14.99</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b="0" u="none" strike="noStrike">
                          <a:solidFill>
                            <a:srgbClr val="000000"/>
                          </a:solidFill>
                          <a:effectLst/>
                        </a:rPr>
                        <a:t>0.9034</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b="0" u="none" strike="noStrike">
                          <a:solidFill>
                            <a:srgbClr val="000000"/>
                          </a:solidFill>
                          <a:effectLst/>
                        </a:rPr>
                        <a:t>5.658</a:t>
                      </a:r>
                      <a:endParaRPr lang="id-ID"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b"/>
                      <a:r>
                        <a:rPr lang="id-ID" sz="800" b="0" u="none" strike="noStrike">
                          <a:solidFill>
                            <a:srgbClr val="000000"/>
                          </a:solidFill>
                          <a:effectLst/>
                        </a:rPr>
                        <a:t>1</a:t>
                      </a:r>
                      <a:endParaRPr lang="id-ID" sz="8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656656062"/>
                  </a:ext>
                </a:extLst>
              </a:tr>
            </a:tbl>
          </a:graphicData>
        </a:graphic>
      </p:graphicFrame>
      <p:sp>
        <p:nvSpPr>
          <p:cNvPr id="6" name="TextBox 5">
            <a:extLst>
              <a:ext uri="{FF2B5EF4-FFF2-40B4-BE49-F238E27FC236}">
                <a16:creationId xmlns:a16="http://schemas.microsoft.com/office/drawing/2014/main" id="{45C26458-072C-45A8-937F-D59F7EF9E019}"/>
              </a:ext>
            </a:extLst>
          </p:cNvPr>
          <p:cNvSpPr txBox="1"/>
          <p:nvPr/>
        </p:nvSpPr>
        <p:spPr>
          <a:xfrm>
            <a:off x="571500" y="4414058"/>
            <a:ext cx="2982191" cy="276999"/>
          </a:xfrm>
          <a:prstGeom prst="rect">
            <a:avLst/>
          </a:prstGeom>
          <a:solidFill>
            <a:schemeClr val="accent1">
              <a:lumMod val="75000"/>
            </a:schemeClr>
          </a:solidFill>
        </p:spPr>
        <p:txBody>
          <a:bodyPr wrap="square" rtlCol="0">
            <a:spAutoFit/>
          </a:bodyPr>
          <a:lstStyle/>
          <a:p>
            <a:pPr algn="ctr" defTabSz="342900">
              <a:buClrTx/>
            </a:pPr>
            <a:r>
              <a:rPr lang="id-ID" sz="1200" kern="1200">
                <a:solidFill>
                  <a:srgbClr val="FFFFFF"/>
                </a:solidFill>
                <a:latin typeface="Verdana Pro"/>
                <a:ea typeface="+mn-ea"/>
                <a:cs typeface="+mn-cs"/>
              </a:rPr>
              <a:t>Variabel </a:t>
            </a:r>
            <a:r>
              <a:rPr lang="id-ID" sz="1200" kern="1200" err="1">
                <a:solidFill>
                  <a:srgbClr val="FFFFFF"/>
                </a:solidFill>
                <a:latin typeface="Verdana Pro"/>
                <a:ea typeface="+mn-ea"/>
                <a:cs typeface="+mn-cs"/>
              </a:rPr>
              <a:t>Kategorikal</a:t>
            </a:r>
            <a:endParaRPr lang="id-ID" sz="1200" kern="1200">
              <a:solidFill>
                <a:srgbClr val="FFFFFF"/>
              </a:solidFill>
              <a:latin typeface="Verdana Pro"/>
              <a:ea typeface="+mn-ea"/>
              <a:cs typeface="+mn-cs"/>
            </a:endParaRPr>
          </a:p>
        </p:txBody>
      </p:sp>
      <p:sp>
        <p:nvSpPr>
          <p:cNvPr id="7" name="TextBox 6">
            <a:extLst>
              <a:ext uri="{FF2B5EF4-FFF2-40B4-BE49-F238E27FC236}">
                <a16:creationId xmlns:a16="http://schemas.microsoft.com/office/drawing/2014/main" id="{66ED3994-59E4-4A13-91BA-FA41ECD796A0}"/>
              </a:ext>
            </a:extLst>
          </p:cNvPr>
          <p:cNvSpPr txBox="1"/>
          <p:nvPr/>
        </p:nvSpPr>
        <p:spPr>
          <a:xfrm>
            <a:off x="3977640" y="4414058"/>
            <a:ext cx="4463936" cy="276999"/>
          </a:xfrm>
          <a:prstGeom prst="rect">
            <a:avLst/>
          </a:prstGeom>
          <a:solidFill>
            <a:schemeClr val="accent1">
              <a:lumMod val="75000"/>
            </a:schemeClr>
          </a:solidFill>
        </p:spPr>
        <p:txBody>
          <a:bodyPr wrap="square" rtlCol="0">
            <a:spAutoFit/>
          </a:bodyPr>
          <a:lstStyle/>
          <a:p>
            <a:pPr algn="ctr" defTabSz="342900">
              <a:buClrTx/>
            </a:pPr>
            <a:r>
              <a:rPr lang="id-ID" sz="1200" kern="1200">
                <a:solidFill>
                  <a:srgbClr val="FFFFFF"/>
                </a:solidFill>
                <a:latin typeface="Verdana Pro"/>
                <a:ea typeface="+mn-ea"/>
                <a:cs typeface="+mn-cs"/>
              </a:rPr>
              <a:t>Variabel Kontinu</a:t>
            </a:r>
          </a:p>
        </p:txBody>
      </p:sp>
    </p:spTree>
    <p:extLst>
      <p:ext uri="{BB962C8B-B14F-4D97-AF65-F5344CB8AC3E}">
        <p14:creationId xmlns:p14="http://schemas.microsoft.com/office/powerpoint/2010/main" val="3799940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DBD9759-FCFE-46FE-8905-1AA85FA524FA}"/>
              </a:ext>
            </a:extLst>
          </p:cNvPr>
          <p:cNvPicPr>
            <a:picLocks noChangeAspect="1"/>
          </p:cNvPicPr>
          <p:nvPr/>
        </p:nvPicPr>
        <p:blipFill>
          <a:blip r:embed="rId2"/>
          <a:stretch>
            <a:fillRect/>
          </a:stretch>
        </p:blipFill>
        <p:spPr>
          <a:xfrm>
            <a:off x="2732485" y="2739138"/>
            <a:ext cx="3221831" cy="907256"/>
          </a:xfrm>
          <a:prstGeom prst="rect">
            <a:avLst/>
          </a:prstGeom>
        </p:spPr>
      </p:pic>
      <p:sp>
        <p:nvSpPr>
          <p:cNvPr id="11" name="TextBox 10">
            <a:extLst>
              <a:ext uri="{FF2B5EF4-FFF2-40B4-BE49-F238E27FC236}">
                <a16:creationId xmlns:a16="http://schemas.microsoft.com/office/drawing/2014/main" id="{07CBB808-BEE8-497E-AB97-4DB605B827BD}"/>
              </a:ext>
            </a:extLst>
          </p:cNvPr>
          <p:cNvSpPr txBox="1"/>
          <p:nvPr/>
        </p:nvSpPr>
        <p:spPr>
          <a:xfrm>
            <a:off x="631329" y="1355812"/>
            <a:ext cx="7722963" cy="1296830"/>
          </a:xfrm>
          <a:prstGeom prst="rect">
            <a:avLst/>
          </a:prstGeom>
          <a:noFill/>
        </p:spPr>
        <p:txBody>
          <a:bodyPr wrap="square">
            <a:spAutoFit/>
          </a:bodyPr>
          <a:lstStyle/>
          <a:p>
            <a:pPr defTabSz="342900">
              <a:lnSpc>
                <a:spcPct val="150000"/>
              </a:lnSpc>
              <a:buClrTx/>
            </a:pPr>
            <a:r>
              <a:rPr lang="id-ID" sz="1350" kern="1200">
                <a:solidFill>
                  <a:srgbClr val="FFFFFF"/>
                </a:solidFill>
                <a:latin typeface="Verdana Pro"/>
                <a:ea typeface="+mn-ea"/>
                <a:cs typeface="+mn-cs"/>
              </a:rPr>
              <a:t>Jika kita mengasumsikan bahwa X mengikuti distribusi tertentu, maka kita dapat memasukkan fungsi kepadatan probabilitas dari distribusi tersebut untuk menghitung probabilitas ‘</a:t>
            </a:r>
            <a:r>
              <a:rPr lang="id-ID" sz="1350" kern="1200" err="1">
                <a:solidFill>
                  <a:srgbClr val="FFFFFF"/>
                </a:solidFill>
                <a:latin typeface="Verdana Pro"/>
                <a:ea typeface="+mn-ea"/>
                <a:cs typeface="+mn-cs"/>
              </a:rPr>
              <a:t>likelihood</a:t>
            </a:r>
            <a:r>
              <a:rPr lang="id-ID" sz="1350" kern="1200">
                <a:solidFill>
                  <a:srgbClr val="FFFFFF"/>
                </a:solidFill>
                <a:latin typeface="Verdana Pro"/>
                <a:ea typeface="+mn-ea"/>
                <a:cs typeface="+mn-cs"/>
              </a:rPr>
              <a:t>’. Kita hanya perlu </a:t>
            </a:r>
            <a:r>
              <a:rPr lang="id-ID" sz="1350" kern="1200" err="1">
                <a:solidFill>
                  <a:srgbClr val="FFFFFF"/>
                </a:solidFill>
                <a:latin typeface="Verdana Pro"/>
                <a:ea typeface="+mn-ea"/>
                <a:cs typeface="+mn-cs"/>
              </a:rPr>
              <a:t>mean</a:t>
            </a:r>
            <a:r>
              <a:rPr lang="id-ID" sz="1350" kern="1200">
                <a:solidFill>
                  <a:srgbClr val="FFFFFF"/>
                </a:solidFill>
                <a:latin typeface="Verdana Pro"/>
                <a:ea typeface="+mn-ea"/>
                <a:cs typeface="+mn-cs"/>
              </a:rPr>
              <a:t> dan varians X untuk menghitung rumus ini.</a:t>
            </a:r>
          </a:p>
        </p:txBody>
      </p:sp>
      <p:sp>
        <p:nvSpPr>
          <p:cNvPr id="13" name="TextBox 12">
            <a:extLst>
              <a:ext uri="{FF2B5EF4-FFF2-40B4-BE49-F238E27FC236}">
                <a16:creationId xmlns:a16="http://schemas.microsoft.com/office/drawing/2014/main" id="{A5147F3E-C485-4A50-9DC9-8DA85CA22FFD}"/>
              </a:ext>
            </a:extLst>
          </p:cNvPr>
          <p:cNvSpPr txBox="1"/>
          <p:nvPr/>
        </p:nvSpPr>
        <p:spPr>
          <a:xfrm>
            <a:off x="638822" y="3949175"/>
            <a:ext cx="7866357" cy="673582"/>
          </a:xfrm>
          <a:prstGeom prst="rect">
            <a:avLst/>
          </a:prstGeom>
          <a:noFill/>
        </p:spPr>
        <p:txBody>
          <a:bodyPr wrap="square">
            <a:spAutoFit/>
          </a:bodyPr>
          <a:lstStyle/>
          <a:p>
            <a:pPr defTabSz="342900">
              <a:lnSpc>
                <a:spcPct val="150000"/>
              </a:lnSpc>
              <a:buClrTx/>
            </a:pPr>
            <a:r>
              <a:rPr lang="id-ID" sz="1350" kern="1200">
                <a:solidFill>
                  <a:srgbClr val="FFFFFF"/>
                </a:solidFill>
                <a:latin typeface="Verdana Pro"/>
                <a:ea typeface="+mn-ea"/>
                <a:cs typeface="+mn-cs"/>
              </a:rPr>
              <a:t>di mana </a:t>
            </a:r>
            <a:r>
              <a:rPr lang="id-ID" sz="1350" kern="1200" err="1">
                <a:solidFill>
                  <a:srgbClr val="FFFFFF"/>
                </a:solidFill>
                <a:latin typeface="Verdana Pro"/>
                <a:ea typeface="+mn-ea"/>
                <a:cs typeface="+mn-cs"/>
              </a:rPr>
              <a:t>mu</a:t>
            </a:r>
            <a:r>
              <a:rPr lang="id-ID" sz="1350" kern="1200">
                <a:solidFill>
                  <a:srgbClr val="FFFFFF"/>
                </a:solidFill>
                <a:latin typeface="Verdana Pro"/>
                <a:ea typeface="+mn-ea"/>
                <a:cs typeface="+mn-cs"/>
              </a:rPr>
              <a:t> dan sigma adalah </a:t>
            </a:r>
            <a:r>
              <a:rPr lang="id-ID" sz="1350" kern="1200" err="1">
                <a:solidFill>
                  <a:srgbClr val="FFFFFF"/>
                </a:solidFill>
                <a:latin typeface="Verdana Pro"/>
                <a:ea typeface="+mn-ea"/>
                <a:cs typeface="+mn-cs"/>
              </a:rPr>
              <a:t>mean</a:t>
            </a:r>
            <a:r>
              <a:rPr lang="id-ID" sz="1350" kern="1200">
                <a:solidFill>
                  <a:srgbClr val="FFFFFF"/>
                </a:solidFill>
                <a:latin typeface="Verdana Pro"/>
                <a:ea typeface="+mn-ea"/>
                <a:cs typeface="+mn-cs"/>
              </a:rPr>
              <a:t> dan varians dari X kontinu yang dihitung untuk kelas 'c' (dari Y) tertentu.</a:t>
            </a:r>
          </a:p>
        </p:txBody>
      </p:sp>
      <p:sp>
        <p:nvSpPr>
          <p:cNvPr id="16" name="Title 1">
            <a:extLst>
              <a:ext uri="{FF2B5EF4-FFF2-40B4-BE49-F238E27FC236}">
                <a16:creationId xmlns:a16="http://schemas.microsoft.com/office/drawing/2014/main" id="{A0F94034-0985-477A-886E-BB0C641487F7}"/>
              </a:ext>
            </a:extLst>
          </p:cNvPr>
          <p:cNvSpPr txBox="1">
            <a:spLocks/>
          </p:cNvSpPr>
          <p:nvPr/>
        </p:nvSpPr>
        <p:spPr>
          <a:xfrm>
            <a:off x="571499" y="550851"/>
            <a:ext cx="6858000" cy="947737"/>
          </a:xfrm>
          <a:prstGeom prst="rect">
            <a:avLst/>
          </a:prstGeom>
        </p:spPr>
        <p:txBody>
          <a:bodyPr vert="horz" lIns="68580" tIns="34290" rIns="68580" bIns="3429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id-ID" sz="3300">
                <a:solidFill>
                  <a:srgbClr val="FFFFFF"/>
                </a:solidFill>
                <a:latin typeface="Verdana Pro Cond SemiBold"/>
              </a:rPr>
              <a:t>Gaussian Naive Bayes</a:t>
            </a:r>
          </a:p>
        </p:txBody>
      </p:sp>
    </p:spTree>
    <p:extLst>
      <p:ext uri="{BB962C8B-B14F-4D97-AF65-F5344CB8AC3E}">
        <p14:creationId xmlns:p14="http://schemas.microsoft.com/office/powerpoint/2010/main" val="1194306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D4645-72F5-4066-892E-044DBF4D44AB}"/>
              </a:ext>
            </a:extLst>
          </p:cNvPr>
          <p:cNvSpPr>
            <a:spLocks noGrp="1"/>
          </p:cNvSpPr>
          <p:nvPr>
            <p:ph type="title"/>
          </p:nvPr>
        </p:nvSpPr>
        <p:spPr>
          <a:xfrm>
            <a:off x="779646" y="348916"/>
            <a:ext cx="6858000" cy="524577"/>
          </a:xfrm>
        </p:spPr>
        <p:txBody>
          <a:bodyPr>
            <a:normAutofit fontScale="90000"/>
          </a:bodyPr>
          <a:lstStyle/>
          <a:p>
            <a:r>
              <a:rPr lang="id-ID"/>
              <a:t>Distribusi </a:t>
            </a:r>
            <a:r>
              <a:rPr lang="id-ID" err="1"/>
              <a:t>Likelihood</a:t>
            </a:r>
            <a:r>
              <a:rPr lang="id-ID"/>
              <a:t> </a:t>
            </a:r>
          </a:p>
        </p:txBody>
      </p:sp>
      <p:pic>
        <p:nvPicPr>
          <p:cNvPr id="5" name="Picture 4">
            <a:extLst>
              <a:ext uri="{FF2B5EF4-FFF2-40B4-BE49-F238E27FC236}">
                <a16:creationId xmlns:a16="http://schemas.microsoft.com/office/drawing/2014/main" id="{4C624AA0-332E-49D9-9A6B-AE15C5509FC7}"/>
              </a:ext>
            </a:extLst>
          </p:cNvPr>
          <p:cNvPicPr>
            <a:picLocks noChangeAspect="1"/>
          </p:cNvPicPr>
          <p:nvPr/>
        </p:nvPicPr>
        <p:blipFill>
          <a:blip r:embed="rId2"/>
          <a:stretch>
            <a:fillRect/>
          </a:stretch>
        </p:blipFill>
        <p:spPr>
          <a:xfrm>
            <a:off x="1411499" y="2522763"/>
            <a:ext cx="6321003" cy="2281614"/>
          </a:xfrm>
          <a:prstGeom prst="rect">
            <a:avLst/>
          </a:prstGeom>
        </p:spPr>
      </p:pic>
      <p:sp>
        <p:nvSpPr>
          <p:cNvPr id="6" name="TextBox 5">
            <a:extLst>
              <a:ext uri="{FF2B5EF4-FFF2-40B4-BE49-F238E27FC236}">
                <a16:creationId xmlns:a16="http://schemas.microsoft.com/office/drawing/2014/main" id="{520D905B-3C2E-4469-A1B7-EAED58B2FCE1}"/>
              </a:ext>
            </a:extLst>
          </p:cNvPr>
          <p:cNvSpPr txBox="1"/>
          <p:nvPr/>
        </p:nvSpPr>
        <p:spPr>
          <a:xfrm>
            <a:off x="779646" y="978822"/>
            <a:ext cx="7233386" cy="1296830"/>
          </a:xfrm>
          <a:prstGeom prst="rect">
            <a:avLst/>
          </a:prstGeom>
          <a:noFill/>
        </p:spPr>
        <p:txBody>
          <a:bodyPr wrap="square" rtlCol="0">
            <a:spAutoFit/>
          </a:bodyPr>
          <a:lstStyle/>
          <a:p>
            <a:pPr defTabSz="342900">
              <a:lnSpc>
                <a:spcPct val="150000"/>
              </a:lnSpc>
              <a:buClrTx/>
            </a:pPr>
            <a:r>
              <a:rPr lang="id-ID" sz="1350" kern="1200">
                <a:solidFill>
                  <a:srgbClr val="FFFFFF"/>
                </a:solidFill>
                <a:latin typeface="Verdana Pro"/>
                <a:ea typeface="+mn-ea"/>
                <a:cs typeface="+mn-cs"/>
              </a:rPr>
              <a:t>Gambar </a:t>
            </a:r>
            <a:r>
              <a:rPr lang="id-ID" sz="1350" kern="1200" err="1">
                <a:solidFill>
                  <a:srgbClr val="FFFFFF"/>
                </a:solidFill>
                <a:latin typeface="Verdana Pro"/>
                <a:ea typeface="+mn-ea"/>
                <a:cs typeface="+mn-cs"/>
              </a:rPr>
              <a:t>dibawah</a:t>
            </a:r>
            <a:r>
              <a:rPr lang="id-ID" sz="1350" kern="1200">
                <a:solidFill>
                  <a:srgbClr val="FFFFFF"/>
                </a:solidFill>
                <a:latin typeface="Verdana Pro"/>
                <a:ea typeface="+mn-ea"/>
                <a:cs typeface="+mn-cs"/>
              </a:rPr>
              <a:t> merupakan sebuah contoh </a:t>
            </a:r>
            <a:r>
              <a:rPr lang="id-ID" sz="1350" kern="1200" err="1">
                <a:solidFill>
                  <a:srgbClr val="FFFFFF"/>
                </a:solidFill>
                <a:latin typeface="Verdana Pro"/>
                <a:ea typeface="+mn-ea"/>
                <a:cs typeface="+mn-cs"/>
              </a:rPr>
              <a:t>graph</a:t>
            </a:r>
            <a:r>
              <a:rPr lang="id-ID" sz="1350" kern="1200">
                <a:solidFill>
                  <a:srgbClr val="FFFFFF"/>
                </a:solidFill>
                <a:latin typeface="Verdana Pro"/>
                <a:ea typeface="+mn-ea"/>
                <a:cs typeface="+mn-cs"/>
              </a:rPr>
              <a:t> untuk mencari distribusi ‘</a:t>
            </a:r>
            <a:r>
              <a:rPr lang="id-ID" sz="1350" kern="1200" err="1">
                <a:solidFill>
                  <a:srgbClr val="FFFFFF"/>
                </a:solidFill>
                <a:latin typeface="Verdana Pro"/>
                <a:ea typeface="+mn-ea"/>
                <a:cs typeface="+mn-cs"/>
              </a:rPr>
              <a:t>likelihood</a:t>
            </a:r>
            <a:r>
              <a:rPr lang="id-ID" sz="1350" kern="1200">
                <a:solidFill>
                  <a:srgbClr val="FFFFFF"/>
                </a:solidFill>
                <a:latin typeface="Verdana Pro"/>
                <a:ea typeface="+mn-ea"/>
                <a:cs typeface="+mn-cs"/>
              </a:rPr>
              <a:t>’ untuk masing-masing variabel atau fitur. </a:t>
            </a:r>
            <a:r>
              <a:rPr lang="id-ID" sz="1350" kern="1200" err="1">
                <a:solidFill>
                  <a:srgbClr val="FFFFFF"/>
                </a:solidFill>
                <a:latin typeface="Verdana Pro"/>
                <a:ea typeface="+mn-ea"/>
                <a:cs typeface="+mn-cs"/>
              </a:rPr>
              <a:t>Gaussian</a:t>
            </a:r>
            <a:r>
              <a:rPr lang="id-ID" sz="1350" kern="1200">
                <a:solidFill>
                  <a:srgbClr val="FFFFFF"/>
                </a:solidFill>
                <a:latin typeface="Verdana Pro"/>
                <a:ea typeface="+mn-ea"/>
                <a:cs typeface="+mn-cs"/>
              </a:rPr>
              <a:t> </a:t>
            </a:r>
            <a:r>
              <a:rPr lang="id-ID" sz="1350" kern="1200" err="1">
                <a:solidFill>
                  <a:srgbClr val="FFFFFF"/>
                </a:solidFill>
                <a:latin typeface="Verdana Pro"/>
                <a:ea typeface="+mn-ea"/>
                <a:cs typeface="+mn-cs"/>
              </a:rPr>
              <a:t>Naive</a:t>
            </a:r>
            <a:r>
              <a:rPr lang="id-ID" sz="1350" kern="1200">
                <a:solidFill>
                  <a:srgbClr val="FFFFFF"/>
                </a:solidFill>
                <a:latin typeface="Verdana Pro"/>
                <a:ea typeface="+mn-ea"/>
                <a:cs typeface="+mn-cs"/>
              </a:rPr>
              <a:t> </a:t>
            </a:r>
            <a:r>
              <a:rPr lang="id-ID" sz="1350" kern="1200" err="1">
                <a:solidFill>
                  <a:srgbClr val="FFFFFF"/>
                </a:solidFill>
                <a:latin typeface="Verdana Pro"/>
                <a:ea typeface="+mn-ea"/>
                <a:cs typeface="+mn-cs"/>
              </a:rPr>
              <a:t>Bayes</a:t>
            </a:r>
            <a:r>
              <a:rPr lang="id-ID" sz="1350" kern="1200">
                <a:solidFill>
                  <a:srgbClr val="FFFFFF"/>
                </a:solidFill>
                <a:latin typeface="Verdana Pro"/>
                <a:ea typeface="+mn-ea"/>
                <a:cs typeface="+mn-cs"/>
              </a:rPr>
              <a:t> akan mencoba menghasilkan yang serupa sehingga probabilitas </a:t>
            </a:r>
            <a:r>
              <a:rPr lang="id-ID" sz="1350" kern="1200" err="1">
                <a:solidFill>
                  <a:srgbClr val="FFFFFF"/>
                </a:solidFill>
                <a:latin typeface="Verdana Pro"/>
                <a:ea typeface="+mn-ea"/>
                <a:cs typeface="+mn-cs"/>
              </a:rPr>
              <a:t>likelihood</a:t>
            </a:r>
            <a:r>
              <a:rPr lang="id-ID" sz="1350" kern="1200">
                <a:solidFill>
                  <a:srgbClr val="FFFFFF"/>
                </a:solidFill>
                <a:latin typeface="Verdana Pro"/>
                <a:ea typeface="+mn-ea"/>
                <a:cs typeface="+mn-cs"/>
              </a:rPr>
              <a:t> dapat dihitung berdasarkan distribusi tersebut.</a:t>
            </a:r>
          </a:p>
        </p:txBody>
      </p:sp>
    </p:spTree>
    <p:extLst>
      <p:ext uri="{BB962C8B-B14F-4D97-AF65-F5344CB8AC3E}">
        <p14:creationId xmlns:p14="http://schemas.microsoft.com/office/powerpoint/2010/main" val="1245196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4DCA6-07B3-47DB-A2CE-2BB5E7A0615B}"/>
              </a:ext>
            </a:extLst>
          </p:cNvPr>
          <p:cNvSpPr>
            <a:spLocks noGrp="1"/>
          </p:cNvSpPr>
          <p:nvPr>
            <p:ph type="title"/>
          </p:nvPr>
        </p:nvSpPr>
        <p:spPr>
          <a:xfrm>
            <a:off x="571500" y="382386"/>
            <a:ext cx="8001000" cy="947737"/>
          </a:xfrm>
        </p:spPr>
        <p:txBody>
          <a:bodyPr>
            <a:normAutofit/>
          </a:bodyPr>
          <a:lstStyle/>
          <a:p>
            <a:r>
              <a:rPr lang="id-ID" err="1"/>
              <a:t>Hyperparameter</a:t>
            </a:r>
            <a:r>
              <a:rPr lang="id-ID"/>
              <a:t> – Laplace </a:t>
            </a:r>
            <a:r>
              <a:rPr lang="id-ID" err="1"/>
              <a:t>Smoothing</a:t>
            </a:r>
            <a:endParaRPr lang="id-ID"/>
          </a:p>
        </p:txBody>
      </p:sp>
      <p:sp>
        <p:nvSpPr>
          <p:cNvPr id="3" name="Content Placeholder 2">
            <a:extLst>
              <a:ext uri="{FF2B5EF4-FFF2-40B4-BE49-F238E27FC236}">
                <a16:creationId xmlns:a16="http://schemas.microsoft.com/office/drawing/2014/main" id="{0F47D836-081A-478A-BA1F-83CAA960F149}"/>
              </a:ext>
            </a:extLst>
          </p:cNvPr>
          <p:cNvSpPr>
            <a:spLocks noGrp="1"/>
          </p:cNvSpPr>
          <p:nvPr>
            <p:ph idx="1"/>
          </p:nvPr>
        </p:nvSpPr>
        <p:spPr>
          <a:xfrm>
            <a:off x="571500" y="1330123"/>
            <a:ext cx="8001000" cy="3241877"/>
          </a:xfrm>
        </p:spPr>
        <p:txBody>
          <a:bodyPr>
            <a:normAutofit/>
          </a:bodyPr>
          <a:lstStyle/>
          <a:p>
            <a:pPr marL="0" indent="0">
              <a:lnSpc>
                <a:spcPct val="150000"/>
              </a:lnSpc>
              <a:buNone/>
            </a:pPr>
            <a:r>
              <a:rPr lang="id-ID" sz="1350"/>
              <a:t>Teknik ini digunakan untuk mencegah sebuah probabilitas variabel atau fitur tertentu bernilai 0. Ini bisa digunakan untuk mengatasi sebuah data pelatihan yang kurang lengkap. Mari lihat contoh </a:t>
            </a:r>
            <a:r>
              <a:rPr lang="id-ID" sz="1350" err="1"/>
              <a:t>dibawah</a:t>
            </a:r>
            <a:r>
              <a:rPr lang="id-ID" sz="1350"/>
              <a:t>:</a:t>
            </a:r>
          </a:p>
        </p:txBody>
      </p:sp>
      <p:pic>
        <p:nvPicPr>
          <p:cNvPr id="5124" name="Picture 4">
            <a:extLst>
              <a:ext uri="{FF2B5EF4-FFF2-40B4-BE49-F238E27FC236}">
                <a16:creationId xmlns:a16="http://schemas.microsoft.com/office/drawing/2014/main" id="{DC1D9563-398A-4B8E-BF42-A59C6DF63F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479" b="11893"/>
          <a:stretch/>
        </p:blipFill>
        <p:spPr bwMode="auto">
          <a:xfrm>
            <a:off x="1028276" y="2571750"/>
            <a:ext cx="6853335" cy="2122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044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srgbClr val="FFFFFF"/>
              </a:solidFill>
              <a:latin typeface="Verdana Pro"/>
            </a:endParaRPr>
          </a:p>
        </p:txBody>
      </p:sp>
      <p:sp>
        <p:nvSpPr>
          <p:cNvPr id="2" name="Title 1">
            <a:extLst>
              <a:ext uri="{FF2B5EF4-FFF2-40B4-BE49-F238E27FC236}">
                <a16:creationId xmlns:a16="http://schemas.microsoft.com/office/drawing/2014/main" id="{AE34DCA6-07B3-47DB-A2CE-2BB5E7A0615B}"/>
              </a:ext>
            </a:extLst>
          </p:cNvPr>
          <p:cNvSpPr>
            <a:spLocks noGrp="1"/>
          </p:cNvSpPr>
          <p:nvPr>
            <p:ph type="title"/>
          </p:nvPr>
        </p:nvSpPr>
        <p:spPr>
          <a:xfrm>
            <a:off x="571500" y="765809"/>
            <a:ext cx="8000999" cy="814514"/>
          </a:xfrm>
        </p:spPr>
        <p:txBody>
          <a:bodyPr anchor="ctr">
            <a:normAutofit/>
          </a:bodyPr>
          <a:lstStyle/>
          <a:p>
            <a:pPr algn="ctr"/>
            <a:r>
              <a:rPr lang="id-ID" dirty="0" err="1"/>
              <a:t>Hyperparameter</a:t>
            </a:r>
            <a:r>
              <a:rPr lang="id-ID" dirty="0"/>
              <a:t> – Laplace </a:t>
            </a:r>
            <a:r>
              <a:rPr lang="id-ID" dirty="0" err="1"/>
              <a:t>Smoothing</a:t>
            </a:r>
            <a:endParaRPr lang="id-ID" dirty="0"/>
          </a:p>
        </p:txBody>
      </p:sp>
      <p:sp>
        <p:nvSpPr>
          <p:cNvPr id="10" name="Freeform: Shape 9">
            <a:extLst>
              <a:ext uri="{FF2B5EF4-FFF2-40B4-BE49-F238E27FC236}">
                <a16:creationId xmlns:a16="http://schemas.microsoft.com/office/drawing/2014/main" id="{280CBF0E-1AF1-4F17-84A3-89E3F964A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775399"/>
            <a:ext cx="9144000" cy="61722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900">
              <a:buClrTx/>
            </a:pPr>
            <a:endParaRPr lang="en-US" sz="1350" kern="1200">
              <a:solidFill>
                <a:srgbClr val="FFFFFF"/>
              </a:solidFill>
              <a:latin typeface="Verdana Pro"/>
            </a:endParaRPr>
          </a:p>
        </p:txBody>
      </p:sp>
      <p:sp>
        <p:nvSpPr>
          <p:cNvPr id="12" name="Freeform: Shape 11">
            <a:extLst>
              <a:ext uri="{FF2B5EF4-FFF2-40B4-BE49-F238E27FC236}">
                <a16:creationId xmlns:a16="http://schemas.microsoft.com/office/drawing/2014/main" id="{534676D8-D37A-4610-BBFB-A1DC26D52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775399"/>
            <a:ext cx="9144000" cy="61722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900">
              <a:buClrTx/>
            </a:pPr>
            <a:endParaRPr lang="en-US" sz="1350" kern="1200">
              <a:solidFill>
                <a:srgbClr val="FFFFFF"/>
              </a:solidFill>
              <a:latin typeface="Verdana Pro"/>
            </a:endParaRPr>
          </a:p>
        </p:txBody>
      </p:sp>
      <p:sp>
        <p:nvSpPr>
          <p:cNvPr id="3" name="Content Placeholder 2">
            <a:extLst>
              <a:ext uri="{FF2B5EF4-FFF2-40B4-BE49-F238E27FC236}">
                <a16:creationId xmlns:a16="http://schemas.microsoft.com/office/drawing/2014/main" id="{0F47D836-081A-478A-BA1F-83CAA960F149}"/>
              </a:ext>
            </a:extLst>
          </p:cNvPr>
          <p:cNvSpPr>
            <a:spLocks noGrp="1"/>
          </p:cNvSpPr>
          <p:nvPr>
            <p:ph idx="1"/>
          </p:nvPr>
        </p:nvSpPr>
        <p:spPr>
          <a:xfrm>
            <a:off x="739831" y="2574154"/>
            <a:ext cx="7664336" cy="2363609"/>
          </a:xfrm>
        </p:spPr>
        <p:txBody>
          <a:bodyPr>
            <a:normAutofit/>
          </a:bodyPr>
          <a:lstStyle/>
          <a:p>
            <a:pPr marL="0" indent="0" algn="ctr">
              <a:lnSpc>
                <a:spcPct val="150000"/>
              </a:lnSpc>
              <a:buNone/>
            </a:pPr>
            <a:r>
              <a:rPr lang="id-ID" sz="1350" dirty="0"/>
              <a:t>Dalam contoh pada </a:t>
            </a:r>
            <a:r>
              <a:rPr lang="id-ID" sz="1350" dirty="0" err="1"/>
              <a:t>slide</a:t>
            </a:r>
            <a:r>
              <a:rPr lang="id-ID" sz="1350" dirty="0"/>
              <a:t> sebelumnya, probabilitas Long dalam buah </a:t>
            </a:r>
            <a:r>
              <a:rPr lang="id-ID" sz="1350" dirty="0" err="1"/>
              <a:t>Orange</a:t>
            </a:r>
            <a:r>
              <a:rPr lang="id-ID" sz="1350" dirty="0"/>
              <a:t> adalah 0. Ini dikarenakan pada saat pelatihan, tidak ada variabel Long dalam buah </a:t>
            </a:r>
            <a:r>
              <a:rPr lang="id-ID" sz="1350" dirty="0" err="1"/>
              <a:t>Orange</a:t>
            </a:r>
            <a:r>
              <a:rPr lang="id-ID" sz="1350" dirty="0"/>
              <a:t>. Akibatnya, seluruh data yang memiliki variabel Long itu </a:t>
            </a:r>
            <a:r>
              <a:rPr lang="id-ID" sz="1350" dirty="0">
                <a:solidFill>
                  <a:srgbClr val="FFFF00"/>
                </a:solidFill>
              </a:rPr>
              <a:t>SUDAH PASTI </a:t>
            </a:r>
            <a:r>
              <a:rPr lang="id-ID" sz="1350" dirty="0"/>
              <a:t>bukan </a:t>
            </a:r>
            <a:r>
              <a:rPr lang="id-ID" sz="1350" dirty="0" err="1"/>
              <a:t>Orange</a:t>
            </a:r>
            <a:r>
              <a:rPr lang="id-ID" sz="1350" dirty="0"/>
              <a:t>. Apakah hal tersebut masuk akal? Pada kasus tertentu kita tidak ingin ini terjadi. Oleh karena itu kita dapat menambahkan jumlah tiap variabel dengan angka tertentu untuk menghindari hal ini terjadi. Ini dikenal sebagai Laplace </a:t>
            </a:r>
            <a:r>
              <a:rPr lang="id-ID" sz="1350" dirty="0" err="1"/>
              <a:t>Correction</a:t>
            </a:r>
            <a:r>
              <a:rPr lang="id-ID" sz="1350" dirty="0"/>
              <a:t> atau </a:t>
            </a:r>
            <a:r>
              <a:rPr lang="id-ID" sz="1350" dirty="0" err="1"/>
              <a:t>Smoothing</a:t>
            </a:r>
            <a:r>
              <a:rPr lang="id-ID" sz="1350" dirty="0"/>
              <a:t>.</a:t>
            </a:r>
          </a:p>
        </p:txBody>
      </p:sp>
    </p:spTree>
    <p:extLst>
      <p:ext uri="{BB962C8B-B14F-4D97-AF65-F5344CB8AC3E}">
        <p14:creationId xmlns:p14="http://schemas.microsoft.com/office/powerpoint/2010/main" val="357248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F3D1-AE1A-4B1F-AF8A-558A9ABEADF4}"/>
              </a:ext>
            </a:extLst>
          </p:cNvPr>
          <p:cNvSpPr>
            <a:spLocks noGrp="1"/>
          </p:cNvSpPr>
          <p:nvPr>
            <p:ph type="title"/>
          </p:nvPr>
        </p:nvSpPr>
        <p:spPr>
          <a:xfrm>
            <a:off x="571500" y="320040"/>
            <a:ext cx="6858000" cy="947737"/>
          </a:xfrm>
        </p:spPr>
        <p:txBody>
          <a:bodyPr/>
          <a:lstStyle/>
          <a:p>
            <a:r>
              <a:rPr lang="id-ID"/>
              <a:t>Laplace </a:t>
            </a:r>
            <a:r>
              <a:rPr lang="id-ID" err="1"/>
              <a:t>Smoothing</a:t>
            </a:r>
            <a:endParaRPr lang="id-ID"/>
          </a:p>
        </p:txBody>
      </p:sp>
      <p:pic>
        <p:nvPicPr>
          <p:cNvPr id="7170" name="Picture 2">
            <a:extLst>
              <a:ext uri="{FF2B5EF4-FFF2-40B4-BE49-F238E27FC236}">
                <a16:creationId xmlns:a16="http://schemas.microsoft.com/office/drawing/2014/main" id="{9B01FE3D-7A6A-4F43-8659-B57BB49236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196494"/>
            <a:ext cx="4478972" cy="15204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C528A81-9F0F-48BD-A567-EAC07FD0D6CA}"/>
              </a:ext>
            </a:extLst>
          </p:cNvPr>
          <p:cNvPicPr>
            <a:picLocks noChangeAspect="1"/>
          </p:cNvPicPr>
          <p:nvPr/>
        </p:nvPicPr>
        <p:blipFill>
          <a:blip r:embed="rId3"/>
          <a:stretch>
            <a:fillRect/>
          </a:stretch>
        </p:blipFill>
        <p:spPr>
          <a:xfrm>
            <a:off x="610496" y="3745832"/>
            <a:ext cx="6862884" cy="940469"/>
          </a:xfrm>
          <a:prstGeom prst="rect">
            <a:avLst/>
          </a:prstGeom>
        </p:spPr>
      </p:pic>
      <p:sp>
        <p:nvSpPr>
          <p:cNvPr id="6" name="TextBox 5">
            <a:extLst>
              <a:ext uri="{FF2B5EF4-FFF2-40B4-BE49-F238E27FC236}">
                <a16:creationId xmlns:a16="http://schemas.microsoft.com/office/drawing/2014/main" id="{D171A410-1A5D-4A36-9599-31A39887FF9B}"/>
              </a:ext>
            </a:extLst>
          </p:cNvPr>
          <p:cNvSpPr txBox="1"/>
          <p:nvPr/>
        </p:nvSpPr>
        <p:spPr>
          <a:xfrm>
            <a:off x="571501" y="2864360"/>
            <a:ext cx="7377545" cy="673582"/>
          </a:xfrm>
          <a:prstGeom prst="rect">
            <a:avLst/>
          </a:prstGeom>
          <a:noFill/>
        </p:spPr>
        <p:txBody>
          <a:bodyPr wrap="square" rtlCol="0">
            <a:spAutoFit/>
          </a:bodyPr>
          <a:lstStyle/>
          <a:p>
            <a:pPr defTabSz="342900">
              <a:lnSpc>
                <a:spcPct val="150000"/>
              </a:lnSpc>
              <a:buClrTx/>
            </a:pPr>
            <a:r>
              <a:rPr lang="id-ID" sz="1350" kern="1200">
                <a:solidFill>
                  <a:srgbClr val="FFFFFF"/>
                </a:solidFill>
                <a:latin typeface="Verdana Pro"/>
                <a:ea typeface="+mn-ea"/>
                <a:cs typeface="+mn-cs"/>
              </a:rPr>
              <a:t>Umumnya </a:t>
            </a:r>
            <a:r>
              <a:rPr lang="id-ID" sz="1350" kern="1200" err="1">
                <a:solidFill>
                  <a:srgbClr val="FFFFFF"/>
                </a:solidFill>
                <a:latin typeface="Verdana Pro"/>
                <a:ea typeface="+mn-ea"/>
                <a:cs typeface="+mn-cs"/>
              </a:rPr>
              <a:t>laplace</a:t>
            </a:r>
            <a:r>
              <a:rPr lang="id-ID" sz="1350" kern="1200">
                <a:solidFill>
                  <a:srgbClr val="FFFFFF"/>
                </a:solidFill>
                <a:latin typeface="Verdana Pro"/>
                <a:ea typeface="+mn-ea"/>
                <a:cs typeface="+mn-cs"/>
              </a:rPr>
              <a:t> </a:t>
            </a:r>
            <a:r>
              <a:rPr lang="id-ID" sz="1350" kern="1200" err="1">
                <a:solidFill>
                  <a:srgbClr val="FFFFFF"/>
                </a:solidFill>
                <a:latin typeface="Verdana Pro"/>
                <a:ea typeface="+mn-ea"/>
                <a:cs typeface="+mn-cs"/>
              </a:rPr>
              <a:t>smoothing</a:t>
            </a:r>
            <a:r>
              <a:rPr lang="id-ID" sz="1350" kern="1200">
                <a:solidFill>
                  <a:srgbClr val="FFFFFF"/>
                </a:solidFill>
                <a:latin typeface="Verdana Pro"/>
                <a:ea typeface="+mn-ea"/>
                <a:cs typeface="+mn-cs"/>
              </a:rPr>
              <a:t> bernilai sangat kecil. Bahkan, fungsi </a:t>
            </a:r>
            <a:r>
              <a:rPr lang="id-ID" sz="1350" kern="1200" err="1">
                <a:solidFill>
                  <a:srgbClr val="FFFFFF"/>
                </a:solidFill>
                <a:latin typeface="Verdana Pro"/>
                <a:ea typeface="+mn-ea"/>
                <a:cs typeface="+mn-cs"/>
              </a:rPr>
              <a:t>Gaussian</a:t>
            </a:r>
            <a:r>
              <a:rPr lang="id-ID" sz="1350" kern="1200">
                <a:solidFill>
                  <a:srgbClr val="FFFFFF"/>
                </a:solidFill>
                <a:latin typeface="Verdana Pro"/>
                <a:ea typeface="+mn-ea"/>
                <a:cs typeface="+mn-cs"/>
              </a:rPr>
              <a:t> </a:t>
            </a:r>
            <a:r>
              <a:rPr lang="id-ID" sz="1350" kern="1200" err="1">
                <a:solidFill>
                  <a:srgbClr val="FFFFFF"/>
                </a:solidFill>
                <a:latin typeface="Verdana Pro"/>
                <a:ea typeface="+mn-ea"/>
                <a:cs typeface="+mn-cs"/>
              </a:rPr>
              <a:t>Naive</a:t>
            </a:r>
            <a:r>
              <a:rPr lang="id-ID" sz="1350" kern="1200">
                <a:solidFill>
                  <a:srgbClr val="FFFFFF"/>
                </a:solidFill>
                <a:latin typeface="Verdana Pro"/>
                <a:ea typeface="+mn-ea"/>
                <a:cs typeface="+mn-cs"/>
              </a:rPr>
              <a:t> </a:t>
            </a:r>
            <a:r>
              <a:rPr lang="id-ID" sz="1350" kern="1200" err="1">
                <a:solidFill>
                  <a:srgbClr val="FFFFFF"/>
                </a:solidFill>
                <a:latin typeface="Verdana Pro"/>
                <a:ea typeface="+mn-ea"/>
                <a:cs typeface="+mn-cs"/>
              </a:rPr>
              <a:t>Bayes</a:t>
            </a:r>
            <a:r>
              <a:rPr lang="id-ID" sz="1350" kern="1200">
                <a:solidFill>
                  <a:srgbClr val="FFFFFF"/>
                </a:solidFill>
                <a:latin typeface="Verdana Pro"/>
                <a:ea typeface="+mn-ea"/>
                <a:cs typeface="+mn-cs"/>
              </a:rPr>
              <a:t> pada </a:t>
            </a:r>
            <a:r>
              <a:rPr lang="id-ID" sz="1350" kern="1200" err="1">
                <a:solidFill>
                  <a:srgbClr val="FFFFFF"/>
                </a:solidFill>
                <a:latin typeface="Verdana Pro"/>
                <a:ea typeface="+mn-ea"/>
                <a:cs typeface="+mn-cs"/>
              </a:rPr>
              <a:t>library</a:t>
            </a:r>
            <a:r>
              <a:rPr lang="id-ID" sz="1350" kern="1200">
                <a:solidFill>
                  <a:srgbClr val="FFFFFF"/>
                </a:solidFill>
                <a:latin typeface="Verdana Pro"/>
                <a:ea typeface="+mn-ea"/>
                <a:cs typeface="+mn-cs"/>
              </a:rPr>
              <a:t> </a:t>
            </a:r>
            <a:r>
              <a:rPr lang="id-ID" sz="1350" kern="1200" err="1">
                <a:solidFill>
                  <a:srgbClr val="FFFFFF"/>
                </a:solidFill>
                <a:latin typeface="Verdana Pro"/>
                <a:ea typeface="+mn-ea"/>
                <a:cs typeface="+mn-cs"/>
              </a:rPr>
              <a:t>SKLearn</a:t>
            </a:r>
            <a:r>
              <a:rPr lang="id-ID" sz="1350" kern="1200">
                <a:solidFill>
                  <a:srgbClr val="FFFFFF"/>
                </a:solidFill>
                <a:latin typeface="Verdana Pro"/>
                <a:ea typeface="+mn-ea"/>
                <a:cs typeface="+mn-cs"/>
              </a:rPr>
              <a:t> memiliki </a:t>
            </a:r>
            <a:r>
              <a:rPr lang="id-ID" sz="1350" kern="1200" err="1">
                <a:solidFill>
                  <a:srgbClr val="FFFFFF"/>
                </a:solidFill>
                <a:latin typeface="Verdana Pro"/>
                <a:ea typeface="+mn-ea"/>
                <a:cs typeface="+mn-cs"/>
              </a:rPr>
              <a:t>default</a:t>
            </a:r>
            <a:r>
              <a:rPr lang="id-ID" sz="1350" kern="1200">
                <a:solidFill>
                  <a:srgbClr val="FFFFFF"/>
                </a:solidFill>
                <a:latin typeface="Verdana Pro"/>
                <a:ea typeface="+mn-ea"/>
                <a:cs typeface="+mn-cs"/>
              </a:rPr>
              <a:t> parameter untuk nilai </a:t>
            </a:r>
            <a:r>
              <a:rPr lang="id-ID" sz="1350" kern="1200" err="1">
                <a:solidFill>
                  <a:srgbClr val="FFFFFF"/>
                </a:solidFill>
                <a:latin typeface="Verdana Pro"/>
                <a:ea typeface="+mn-ea"/>
                <a:cs typeface="+mn-cs"/>
              </a:rPr>
              <a:t>smoothing</a:t>
            </a:r>
            <a:r>
              <a:rPr lang="id-ID" sz="1350" kern="1200">
                <a:solidFill>
                  <a:srgbClr val="FFFFFF"/>
                </a:solidFill>
                <a:latin typeface="Verdana Pro"/>
                <a:ea typeface="+mn-ea"/>
                <a:cs typeface="+mn-cs"/>
              </a:rPr>
              <a:t>.</a:t>
            </a:r>
          </a:p>
        </p:txBody>
      </p:sp>
    </p:spTree>
    <p:extLst>
      <p:ext uri="{BB962C8B-B14F-4D97-AF65-F5344CB8AC3E}">
        <p14:creationId xmlns:p14="http://schemas.microsoft.com/office/powerpoint/2010/main" val="840475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96B2-41C5-407C-9268-C1A40DF00525}"/>
              </a:ext>
            </a:extLst>
          </p:cNvPr>
          <p:cNvSpPr>
            <a:spLocks noGrp="1"/>
          </p:cNvSpPr>
          <p:nvPr>
            <p:ph type="title"/>
          </p:nvPr>
        </p:nvSpPr>
        <p:spPr>
          <a:xfrm>
            <a:off x="571500" y="457201"/>
            <a:ext cx="6858000" cy="947737"/>
          </a:xfrm>
        </p:spPr>
        <p:txBody>
          <a:bodyPr/>
          <a:lstStyle/>
          <a:p>
            <a:r>
              <a:rPr lang="id-ID"/>
              <a:t>Real World </a:t>
            </a:r>
            <a:r>
              <a:rPr lang="id-ID" err="1"/>
              <a:t>Example</a:t>
            </a:r>
            <a:endParaRPr lang="id-ID"/>
          </a:p>
        </p:txBody>
      </p:sp>
      <p:sp>
        <p:nvSpPr>
          <p:cNvPr id="3" name="Content Placeholder 2">
            <a:extLst>
              <a:ext uri="{FF2B5EF4-FFF2-40B4-BE49-F238E27FC236}">
                <a16:creationId xmlns:a16="http://schemas.microsoft.com/office/drawing/2014/main" id="{B0283408-3D24-444F-A5DA-28F003A2951F}"/>
              </a:ext>
            </a:extLst>
          </p:cNvPr>
          <p:cNvSpPr>
            <a:spLocks noGrp="1"/>
          </p:cNvSpPr>
          <p:nvPr>
            <p:ph idx="1"/>
          </p:nvPr>
        </p:nvSpPr>
        <p:spPr>
          <a:xfrm>
            <a:off x="571500" y="1452563"/>
            <a:ext cx="8001000" cy="3131469"/>
          </a:xfrm>
        </p:spPr>
        <p:txBody>
          <a:bodyPr>
            <a:normAutofit/>
          </a:bodyPr>
          <a:lstStyle/>
          <a:p>
            <a:pPr marL="0" indent="0">
              <a:lnSpc>
                <a:spcPct val="150000"/>
              </a:lnSpc>
              <a:buNone/>
            </a:pPr>
            <a:r>
              <a:rPr lang="id-ID" sz="1500" err="1"/>
              <a:t>Disini</a:t>
            </a:r>
            <a:r>
              <a:rPr lang="id-ID" sz="1500"/>
              <a:t> saya melakukan uji coba </a:t>
            </a:r>
            <a:r>
              <a:rPr lang="id-ID" sz="1500" err="1"/>
              <a:t>hyperparameter</a:t>
            </a:r>
            <a:r>
              <a:rPr lang="id-ID" sz="1500"/>
              <a:t> pada </a:t>
            </a:r>
            <a:r>
              <a:rPr lang="id-ID" sz="1500" err="1"/>
              <a:t>Gaussian</a:t>
            </a:r>
            <a:r>
              <a:rPr lang="id-ID" sz="1500"/>
              <a:t> </a:t>
            </a:r>
            <a:r>
              <a:rPr lang="id-ID" sz="1500" err="1"/>
              <a:t>Naive</a:t>
            </a:r>
            <a:r>
              <a:rPr lang="id-ID" sz="1500"/>
              <a:t> </a:t>
            </a:r>
            <a:r>
              <a:rPr lang="id-ID" sz="1500" err="1"/>
              <a:t>Bayes</a:t>
            </a:r>
            <a:r>
              <a:rPr lang="id-ID" sz="1500"/>
              <a:t> dengan memberi nilai </a:t>
            </a:r>
            <a:r>
              <a:rPr lang="id-ID" sz="1500" err="1"/>
              <a:t>laplace</a:t>
            </a:r>
            <a:r>
              <a:rPr lang="id-ID" sz="1500"/>
              <a:t> </a:t>
            </a:r>
            <a:r>
              <a:rPr lang="id-ID" sz="1500" err="1"/>
              <a:t>smoothing</a:t>
            </a:r>
            <a:r>
              <a:rPr lang="id-ID" sz="1500"/>
              <a:t> dengan nilai berikut:</a:t>
            </a:r>
          </a:p>
          <a:p>
            <a:pPr>
              <a:lnSpc>
                <a:spcPct val="150000"/>
              </a:lnSpc>
            </a:pPr>
            <a:r>
              <a:rPr lang="id-ID" sz="1500"/>
              <a:t>0</a:t>
            </a:r>
          </a:p>
          <a:p>
            <a:pPr>
              <a:lnSpc>
                <a:spcPct val="150000"/>
              </a:lnSpc>
            </a:pPr>
            <a:r>
              <a:rPr lang="id-ID" sz="1500"/>
              <a:t>1e-19</a:t>
            </a:r>
          </a:p>
          <a:p>
            <a:pPr>
              <a:lnSpc>
                <a:spcPct val="150000"/>
              </a:lnSpc>
            </a:pPr>
            <a:r>
              <a:rPr lang="id-ID" sz="1500"/>
              <a:t>10</a:t>
            </a:r>
          </a:p>
          <a:p>
            <a:pPr>
              <a:lnSpc>
                <a:spcPct val="150000"/>
              </a:lnSpc>
            </a:pPr>
            <a:r>
              <a:rPr lang="id-ID" sz="1500"/>
              <a:t>100</a:t>
            </a:r>
          </a:p>
        </p:txBody>
      </p:sp>
      <p:pic>
        <p:nvPicPr>
          <p:cNvPr id="5" name="Picture 4">
            <a:extLst>
              <a:ext uri="{FF2B5EF4-FFF2-40B4-BE49-F238E27FC236}">
                <a16:creationId xmlns:a16="http://schemas.microsoft.com/office/drawing/2014/main" id="{EC799FB2-D57F-417B-BF93-43D001804455}"/>
              </a:ext>
            </a:extLst>
          </p:cNvPr>
          <p:cNvPicPr>
            <a:picLocks noChangeAspect="1"/>
          </p:cNvPicPr>
          <p:nvPr/>
        </p:nvPicPr>
        <p:blipFill>
          <a:blip r:embed="rId2"/>
          <a:stretch>
            <a:fillRect/>
          </a:stretch>
        </p:blipFill>
        <p:spPr>
          <a:xfrm>
            <a:off x="2491811" y="2690900"/>
            <a:ext cx="5471105" cy="1363232"/>
          </a:xfrm>
          <a:prstGeom prst="rect">
            <a:avLst/>
          </a:prstGeom>
        </p:spPr>
      </p:pic>
    </p:spTree>
    <p:extLst>
      <p:ext uri="{BB962C8B-B14F-4D97-AF65-F5344CB8AC3E}">
        <p14:creationId xmlns:p14="http://schemas.microsoft.com/office/powerpoint/2010/main" val="1192838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D474F-1CF9-48C7-B072-43726B0FC868}"/>
              </a:ext>
            </a:extLst>
          </p:cNvPr>
          <p:cNvSpPr>
            <a:spLocks noGrp="1"/>
          </p:cNvSpPr>
          <p:nvPr>
            <p:ph type="title"/>
          </p:nvPr>
        </p:nvSpPr>
        <p:spPr>
          <a:xfrm>
            <a:off x="571500" y="351213"/>
            <a:ext cx="6858000" cy="947737"/>
          </a:xfrm>
        </p:spPr>
        <p:txBody>
          <a:bodyPr/>
          <a:lstStyle/>
          <a:p>
            <a:r>
              <a:rPr lang="id-ID" err="1"/>
              <a:t>Confusion</a:t>
            </a:r>
            <a:r>
              <a:rPr lang="id-ID"/>
              <a:t> Matrix</a:t>
            </a:r>
          </a:p>
        </p:txBody>
      </p:sp>
      <p:pic>
        <p:nvPicPr>
          <p:cNvPr id="6146" name="Picture 2">
            <a:extLst>
              <a:ext uri="{FF2B5EF4-FFF2-40B4-BE49-F238E27FC236}">
                <a16:creationId xmlns:a16="http://schemas.microsoft.com/office/drawing/2014/main" id="{2DC500BF-2C38-4A83-A480-73F80F11F77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55845"/>
          <a:stretch/>
        </p:blipFill>
        <p:spPr bwMode="auto">
          <a:xfrm>
            <a:off x="445537" y="1298949"/>
            <a:ext cx="1964288" cy="32544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484F64-83FA-435E-A047-D23332BEB833}"/>
              </a:ext>
            </a:extLst>
          </p:cNvPr>
          <p:cNvSpPr txBox="1"/>
          <p:nvPr/>
        </p:nvSpPr>
        <p:spPr>
          <a:xfrm>
            <a:off x="4905375" y="1226145"/>
            <a:ext cx="3667125" cy="3348353"/>
          </a:xfrm>
          <a:prstGeom prst="rect">
            <a:avLst/>
          </a:prstGeom>
          <a:noFill/>
        </p:spPr>
        <p:txBody>
          <a:bodyPr wrap="square" rtlCol="0">
            <a:spAutoFit/>
          </a:bodyPr>
          <a:lstStyle/>
          <a:p>
            <a:pPr defTabSz="342900">
              <a:lnSpc>
                <a:spcPct val="200000"/>
              </a:lnSpc>
              <a:buClrTx/>
            </a:pPr>
            <a:r>
              <a:rPr lang="id-ID" sz="1350" kern="1200">
                <a:solidFill>
                  <a:srgbClr val="FFFFFF"/>
                </a:solidFill>
                <a:latin typeface="Verdana Pro"/>
                <a:ea typeface="+mn-ea"/>
                <a:cs typeface="+mn-cs"/>
              </a:rPr>
              <a:t>Semakin besar nilai </a:t>
            </a:r>
            <a:r>
              <a:rPr lang="id-ID" sz="1350" kern="1200" err="1">
                <a:solidFill>
                  <a:srgbClr val="FFFFFF"/>
                </a:solidFill>
                <a:latin typeface="Verdana Pro"/>
                <a:ea typeface="+mn-ea"/>
                <a:cs typeface="+mn-cs"/>
              </a:rPr>
              <a:t>laplace</a:t>
            </a:r>
            <a:r>
              <a:rPr lang="id-ID" sz="1350" kern="1200">
                <a:solidFill>
                  <a:srgbClr val="FFFFFF"/>
                </a:solidFill>
                <a:latin typeface="Verdana Pro"/>
                <a:ea typeface="+mn-ea"/>
                <a:cs typeface="+mn-cs"/>
              </a:rPr>
              <a:t> </a:t>
            </a:r>
            <a:r>
              <a:rPr lang="id-ID" sz="1350" kern="1200" err="1">
                <a:solidFill>
                  <a:srgbClr val="FFFFFF"/>
                </a:solidFill>
                <a:latin typeface="Verdana Pro"/>
                <a:ea typeface="+mn-ea"/>
                <a:cs typeface="+mn-cs"/>
              </a:rPr>
              <a:t>smoothing</a:t>
            </a:r>
            <a:r>
              <a:rPr lang="id-ID" sz="1350" kern="1200">
                <a:solidFill>
                  <a:srgbClr val="FFFFFF"/>
                </a:solidFill>
                <a:latin typeface="Verdana Pro"/>
                <a:ea typeface="+mn-ea"/>
                <a:cs typeface="+mn-cs"/>
              </a:rPr>
              <a:t> akan merusak klasifikasi yang dilakukan oleh </a:t>
            </a:r>
            <a:r>
              <a:rPr lang="id-ID" sz="1350" kern="1200" err="1">
                <a:solidFill>
                  <a:srgbClr val="FFFFFF"/>
                </a:solidFill>
                <a:latin typeface="Verdana Pro"/>
                <a:ea typeface="+mn-ea"/>
                <a:cs typeface="+mn-cs"/>
              </a:rPr>
              <a:t>Naive</a:t>
            </a:r>
            <a:r>
              <a:rPr lang="id-ID" sz="1350" kern="1200">
                <a:solidFill>
                  <a:srgbClr val="FFFFFF"/>
                </a:solidFill>
                <a:latin typeface="Verdana Pro"/>
                <a:ea typeface="+mn-ea"/>
                <a:cs typeface="+mn-cs"/>
              </a:rPr>
              <a:t> </a:t>
            </a:r>
            <a:r>
              <a:rPr lang="id-ID" sz="1350" kern="1200" err="1">
                <a:solidFill>
                  <a:srgbClr val="FFFFFF"/>
                </a:solidFill>
                <a:latin typeface="Verdana Pro"/>
                <a:ea typeface="+mn-ea"/>
                <a:cs typeface="+mn-cs"/>
              </a:rPr>
              <a:t>Bayes</a:t>
            </a:r>
            <a:r>
              <a:rPr lang="id-ID" sz="1350" kern="1200">
                <a:solidFill>
                  <a:srgbClr val="FFFFFF"/>
                </a:solidFill>
                <a:latin typeface="Verdana Pro"/>
                <a:ea typeface="+mn-ea"/>
                <a:cs typeface="+mn-cs"/>
              </a:rPr>
              <a:t>. Semua data dianggap sebagai Tipe 2. Model kita memiliki bias tinggi yang menandakan ia sedikit belajar dari data yang dilatih. Masalah ini disebut sebagai </a:t>
            </a:r>
            <a:r>
              <a:rPr lang="id-ID" sz="1350" kern="1200" err="1">
                <a:solidFill>
                  <a:srgbClr val="FFFFFF"/>
                </a:solidFill>
                <a:latin typeface="Verdana Pro"/>
                <a:ea typeface="+mn-ea"/>
                <a:cs typeface="+mn-cs"/>
              </a:rPr>
              <a:t>underfitting</a:t>
            </a:r>
            <a:r>
              <a:rPr lang="id-ID" sz="1350" kern="1200">
                <a:solidFill>
                  <a:srgbClr val="FFFFFF"/>
                </a:solidFill>
                <a:latin typeface="Verdana Pro"/>
                <a:ea typeface="+mn-ea"/>
                <a:cs typeface="+mn-cs"/>
              </a:rPr>
              <a:t>.</a:t>
            </a:r>
          </a:p>
        </p:txBody>
      </p:sp>
      <p:pic>
        <p:nvPicPr>
          <p:cNvPr id="6" name="Picture 2">
            <a:extLst>
              <a:ext uri="{FF2B5EF4-FFF2-40B4-BE49-F238E27FC236}">
                <a16:creationId xmlns:a16="http://schemas.microsoft.com/office/drawing/2014/main" id="{F329454B-DBCD-4B2C-825E-B4EC6AE640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929"/>
          <a:stretch/>
        </p:blipFill>
        <p:spPr bwMode="auto">
          <a:xfrm>
            <a:off x="2535789" y="1298949"/>
            <a:ext cx="1827103" cy="3254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113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6C610-90E6-43BD-91C6-E112ACB3598C}"/>
              </a:ext>
            </a:extLst>
          </p:cNvPr>
          <p:cNvSpPr>
            <a:spLocks noGrp="1"/>
          </p:cNvSpPr>
          <p:nvPr>
            <p:ph type="title"/>
          </p:nvPr>
        </p:nvSpPr>
        <p:spPr>
          <a:xfrm>
            <a:off x="571500" y="385011"/>
            <a:ext cx="6858000" cy="947737"/>
          </a:xfrm>
        </p:spPr>
        <p:txBody>
          <a:bodyPr/>
          <a:lstStyle/>
          <a:p>
            <a:r>
              <a:rPr lang="id-ID"/>
              <a:t>Contoh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62983A-5122-4745-A0B3-49FF0B44E6CF}"/>
                  </a:ext>
                </a:extLst>
              </p:cNvPr>
              <p:cNvSpPr>
                <a:spLocks noGrp="1"/>
              </p:cNvSpPr>
              <p:nvPr>
                <p:ph idx="1"/>
              </p:nvPr>
            </p:nvSpPr>
            <p:spPr>
              <a:xfrm>
                <a:off x="571500" y="1332748"/>
                <a:ext cx="8001000" cy="3239253"/>
              </a:xfrm>
            </p:spPr>
            <p:txBody>
              <a:bodyPr>
                <a:normAutofit/>
              </a:bodyPr>
              <a:lstStyle/>
              <a:p>
                <a:pPr marL="0" indent="0">
                  <a:lnSpc>
                    <a:spcPct val="150000"/>
                  </a:lnSpc>
                  <a:buNone/>
                </a:pPr>
                <a:r>
                  <a:rPr lang="id-ID" sz="1350" dirty="0"/>
                  <a:t>Misal </a:t>
                </a:r>
                <a:r>
                  <a:rPr lang="id-ID" sz="1350" dirty="0" err="1"/>
                  <a:t>laplace</a:t>
                </a:r>
                <a:r>
                  <a:rPr lang="id-ID" sz="1350" dirty="0"/>
                  <a:t> </a:t>
                </a:r>
                <a:r>
                  <a:rPr lang="id-ID" sz="1350" dirty="0" err="1"/>
                  <a:t>smoothing</a:t>
                </a:r>
                <a:r>
                  <a:rPr lang="id-ID" sz="1350" dirty="0"/>
                  <a:t> </a:t>
                </a:r>
                <a:r>
                  <a:rPr lang="el-GR" sz="1350" dirty="0">
                    <a:latin typeface="arial" panose="020B0604020202020204" pitchFamily="34" charset="0"/>
                  </a:rPr>
                  <a:t>α</a:t>
                </a:r>
                <a:r>
                  <a:rPr lang="id-ID" sz="1350" dirty="0">
                    <a:solidFill>
                      <a:srgbClr val="4D5156"/>
                    </a:solidFill>
                    <a:latin typeface="arial" panose="020B0604020202020204" pitchFamily="34" charset="0"/>
                  </a:rPr>
                  <a:t> </a:t>
                </a:r>
                <a:r>
                  <a:rPr lang="id-ID" sz="1350" dirty="0"/>
                  <a:t>= 100, banyaknya kelas pesan d = 3. Maka Probabilitas adalah:</a:t>
                </a:r>
                <a:endParaRPr lang="id-ID" sz="1350" i="1" dirty="0">
                  <a:latin typeface="Cambria Math" panose="020405030504060302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id-ID" sz="1350" i="1">
                          <a:latin typeface="Cambria Math" panose="02040503050406030204" pitchFamily="18" charset="0"/>
                        </a:rPr>
                        <m:t>𝑃</m:t>
                      </m:r>
                      <m:d>
                        <m:dPr>
                          <m:ctrlPr>
                            <a:rPr lang="id-ID" sz="1350" i="1">
                              <a:latin typeface="Cambria Math" panose="02040503050406030204" pitchFamily="18" charset="0"/>
                            </a:rPr>
                          </m:ctrlPr>
                        </m:dPr>
                        <m:e>
                          <m:r>
                            <a:rPr lang="id-ID" sz="1350" i="1">
                              <a:latin typeface="Cambria Math" panose="02040503050406030204" pitchFamily="18" charset="0"/>
                            </a:rPr>
                            <m:t>𝐻𝑒𝑙𝑙𝑜</m:t>
                          </m:r>
                          <m:r>
                            <a:rPr lang="id-ID" sz="1350" i="1">
                              <a:latin typeface="Cambria Math" panose="02040503050406030204" pitchFamily="18" charset="0"/>
                            </a:rPr>
                            <m:t>|</m:t>
                          </m:r>
                          <m:r>
                            <a:rPr lang="id-ID" sz="1350" i="1">
                              <a:latin typeface="Cambria Math" panose="02040503050406030204" pitchFamily="18" charset="0"/>
                            </a:rPr>
                            <m:t>𝐶𝑘</m:t>
                          </m:r>
                          <m:r>
                            <a:rPr lang="id-ID" sz="1350" i="1">
                              <a:latin typeface="Cambria Math" panose="02040503050406030204" pitchFamily="18" charset="0"/>
                            </a:rPr>
                            <m:t>=1</m:t>
                          </m:r>
                        </m:e>
                      </m:d>
                      <m:r>
                        <a:rPr lang="id-ID" sz="1350" i="1">
                          <a:latin typeface="Cambria Math" panose="02040503050406030204" pitchFamily="18" charset="0"/>
                        </a:rPr>
                        <m:t>= </m:t>
                      </m:r>
                      <m:f>
                        <m:fPr>
                          <m:ctrlPr>
                            <a:rPr lang="id-ID" sz="1350" i="1">
                              <a:latin typeface="Cambria Math" panose="02040503050406030204" pitchFamily="18" charset="0"/>
                            </a:rPr>
                          </m:ctrlPr>
                        </m:fPr>
                        <m:num>
                          <m:r>
                            <a:rPr lang="id-ID" sz="1350" i="1">
                              <a:latin typeface="Cambria Math" panose="02040503050406030204" pitchFamily="18" charset="0"/>
                            </a:rPr>
                            <m:t>1+100</m:t>
                          </m:r>
                        </m:num>
                        <m:den>
                          <m:r>
                            <a:rPr lang="id-ID" sz="1350" i="1">
                              <a:latin typeface="Cambria Math" panose="02040503050406030204" pitchFamily="18" charset="0"/>
                            </a:rPr>
                            <m:t>7+3 </m:t>
                          </m:r>
                          <m:r>
                            <a:rPr lang="id-ID" sz="1350" i="1">
                              <a:latin typeface="Cambria Math" panose="02040503050406030204" pitchFamily="18" charset="0"/>
                            </a:rPr>
                            <m:t>𝑥</m:t>
                          </m:r>
                          <m:r>
                            <a:rPr lang="id-ID" sz="1350" i="1">
                              <a:latin typeface="Cambria Math" panose="02040503050406030204" pitchFamily="18" charset="0"/>
                            </a:rPr>
                            <m:t> 100</m:t>
                          </m:r>
                        </m:den>
                      </m:f>
                      <m:r>
                        <a:rPr lang="id-ID" sz="1350" i="1">
                          <a:latin typeface="Cambria Math" panose="02040503050406030204" pitchFamily="18" charset="0"/>
                          <a:ea typeface="Cambria Math" panose="02040503050406030204" pitchFamily="18" charset="0"/>
                        </a:rPr>
                        <m:t>≈</m:t>
                      </m:r>
                      <m:r>
                        <a:rPr lang="id-ID" sz="1350" i="1">
                          <a:latin typeface="Cambria Math" panose="02040503050406030204" pitchFamily="18" charset="0"/>
                        </a:rPr>
                        <m:t>0.33</m:t>
                      </m:r>
                    </m:oMath>
                  </m:oMathPara>
                </a14:m>
                <a:endParaRPr lang="id-ID" sz="1350" dirty="0"/>
              </a:p>
              <a:p>
                <a:pPr marL="0" indent="0">
                  <a:lnSpc>
                    <a:spcPct val="150000"/>
                  </a:lnSpc>
                  <a:buNone/>
                </a:pPr>
                <a14:m>
                  <m:oMathPara xmlns:m="http://schemas.openxmlformats.org/officeDocument/2006/math">
                    <m:oMathParaPr>
                      <m:jc m:val="centerGroup"/>
                    </m:oMathParaPr>
                    <m:oMath xmlns:m="http://schemas.openxmlformats.org/officeDocument/2006/math">
                      <m:r>
                        <a:rPr lang="id-ID" sz="1350" i="1">
                          <a:latin typeface="Cambria Math" panose="02040503050406030204" pitchFamily="18" charset="0"/>
                        </a:rPr>
                        <m:t>𝑃</m:t>
                      </m:r>
                      <m:d>
                        <m:dPr>
                          <m:ctrlPr>
                            <a:rPr lang="id-ID" sz="1350" i="1">
                              <a:latin typeface="Cambria Math" panose="02040503050406030204" pitchFamily="18" charset="0"/>
                            </a:rPr>
                          </m:ctrlPr>
                        </m:dPr>
                        <m:e>
                          <m:r>
                            <a:rPr lang="id-ID" sz="1350" i="1">
                              <a:latin typeface="Cambria Math" panose="02040503050406030204" pitchFamily="18" charset="0"/>
                            </a:rPr>
                            <m:t>𝑊𝑜𝑟𝑙𝑑</m:t>
                          </m:r>
                          <m:r>
                            <a:rPr lang="id-ID" sz="1350" i="1">
                              <a:latin typeface="Cambria Math" panose="02040503050406030204" pitchFamily="18" charset="0"/>
                            </a:rPr>
                            <m:t>|</m:t>
                          </m:r>
                          <m:r>
                            <a:rPr lang="id-ID" sz="1350" i="1">
                              <a:latin typeface="Cambria Math" panose="02040503050406030204" pitchFamily="18" charset="0"/>
                            </a:rPr>
                            <m:t>𝐶𝑘</m:t>
                          </m:r>
                          <m:r>
                            <a:rPr lang="id-ID" sz="1350" i="1">
                              <a:latin typeface="Cambria Math" panose="02040503050406030204" pitchFamily="18" charset="0"/>
                            </a:rPr>
                            <m:t>=2</m:t>
                          </m:r>
                        </m:e>
                      </m:d>
                      <m:r>
                        <a:rPr lang="id-ID" sz="1350" i="1">
                          <a:latin typeface="Cambria Math" panose="02040503050406030204" pitchFamily="18" charset="0"/>
                        </a:rPr>
                        <m:t>= </m:t>
                      </m:r>
                      <m:f>
                        <m:fPr>
                          <m:ctrlPr>
                            <a:rPr lang="id-ID" sz="1350" i="1">
                              <a:latin typeface="Cambria Math" panose="02040503050406030204" pitchFamily="18" charset="0"/>
                            </a:rPr>
                          </m:ctrlPr>
                        </m:fPr>
                        <m:num>
                          <m:r>
                            <a:rPr lang="id-ID" sz="1350" i="1">
                              <a:latin typeface="Cambria Math" panose="02040503050406030204" pitchFamily="18" charset="0"/>
                            </a:rPr>
                            <m:t>2+100</m:t>
                          </m:r>
                        </m:num>
                        <m:den>
                          <m:r>
                            <a:rPr lang="id-ID" sz="1350" i="1">
                              <a:latin typeface="Cambria Math" panose="02040503050406030204" pitchFamily="18" charset="0"/>
                            </a:rPr>
                            <m:t>7+3 </m:t>
                          </m:r>
                          <m:r>
                            <a:rPr lang="id-ID" sz="1350" i="1">
                              <a:latin typeface="Cambria Math" panose="02040503050406030204" pitchFamily="18" charset="0"/>
                            </a:rPr>
                            <m:t>𝑥</m:t>
                          </m:r>
                          <m:r>
                            <a:rPr lang="id-ID" sz="1350" i="1">
                              <a:latin typeface="Cambria Math" panose="02040503050406030204" pitchFamily="18" charset="0"/>
                            </a:rPr>
                            <m:t> 100</m:t>
                          </m:r>
                        </m:den>
                      </m:f>
                      <m:r>
                        <a:rPr lang="id-ID" sz="1350" i="1">
                          <a:latin typeface="Cambria Math" panose="02040503050406030204" pitchFamily="18" charset="0"/>
                          <a:ea typeface="Cambria Math" panose="02040503050406030204" pitchFamily="18" charset="0"/>
                        </a:rPr>
                        <m:t>≈</m:t>
                      </m:r>
                      <m:r>
                        <a:rPr lang="id-ID" sz="1350" i="1">
                          <a:latin typeface="Cambria Math" panose="02040503050406030204" pitchFamily="18" charset="0"/>
                        </a:rPr>
                        <m:t>0.33</m:t>
                      </m:r>
                    </m:oMath>
                  </m:oMathPara>
                </a14:m>
                <a:endParaRPr lang="id-ID" sz="1350" dirty="0"/>
              </a:p>
              <a:p>
                <a:pPr marL="0" indent="0">
                  <a:lnSpc>
                    <a:spcPct val="150000"/>
                  </a:lnSpc>
                  <a:buNone/>
                </a:pPr>
                <a14:m>
                  <m:oMathPara xmlns:m="http://schemas.openxmlformats.org/officeDocument/2006/math">
                    <m:oMathParaPr>
                      <m:jc m:val="centerGroup"/>
                    </m:oMathParaPr>
                    <m:oMath xmlns:m="http://schemas.openxmlformats.org/officeDocument/2006/math">
                      <m:r>
                        <a:rPr lang="id-ID" sz="1350" i="1">
                          <a:latin typeface="Cambria Math" panose="02040503050406030204" pitchFamily="18" charset="0"/>
                        </a:rPr>
                        <m:t>𝑃</m:t>
                      </m:r>
                      <m:d>
                        <m:dPr>
                          <m:ctrlPr>
                            <a:rPr lang="id-ID" sz="1350" i="1">
                              <a:latin typeface="Cambria Math" panose="02040503050406030204" pitchFamily="18" charset="0"/>
                            </a:rPr>
                          </m:ctrlPr>
                        </m:dPr>
                        <m:e>
                          <m:r>
                            <a:rPr lang="id-ID" sz="1350" i="1">
                              <a:latin typeface="Cambria Math" panose="02040503050406030204" pitchFamily="18" charset="0"/>
                            </a:rPr>
                            <m:t>𝐾𝑟𝑎𝑤𝑢</m:t>
                          </m:r>
                          <m:r>
                            <a:rPr lang="id-ID" sz="1350" i="1">
                              <a:latin typeface="Cambria Math" panose="02040503050406030204" pitchFamily="18" charset="0"/>
                            </a:rPr>
                            <m:t>|</m:t>
                          </m:r>
                          <m:r>
                            <a:rPr lang="id-ID" sz="1350" i="1">
                              <a:latin typeface="Cambria Math" panose="02040503050406030204" pitchFamily="18" charset="0"/>
                            </a:rPr>
                            <m:t>𝐶𝑘</m:t>
                          </m:r>
                          <m:r>
                            <a:rPr lang="id-ID" sz="1350" i="1">
                              <a:latin typeface="Cambria Math" panose="02040503050406030204" pitchFamily="18" charset="0"/>
                            </a:rPr>
                            <m:t>=4</m:t>
                          </m:r>
                        </m:e>
                      </m:d>
                      <m:r>
                        <a:rPr lang="id-ID" sz="1350" i="1">
                          <a:latin typeface="Cambria Math" panose="02040503050406030204" pitchFamily="18" charset="0"/>
                        </a:rPr>
                        <m:t>= </m:t>
                      </m:r>
                      <m:f>
                        <m:fPr>
                          <m:ctrlPr>
                            <a:rPr lang="id-ID" sz="1350" i="1">
                              <a:latin typeface="Cambria Math" panose="02040503050406030204" pitchFamily="18" charset="0"/>
                            </a:rPr>
                          </m:ctrlPr>
                        </m:fPr>
                        <m:num>
                          <m:r>
                            <a:rPr lang="id-ID" sz="1350" i="1">
                              <a:latin typeface="Cambria Math" panose="02040503050406030204" pitchFamily="18" charset="0"/>
                            </a:rPr>
                            <m:t>4+100</m:t>
                          </m:r>
                        </m:num>
                        <m:den>
                          <m:r>
                            <a:rPr lang="id-ID" sz="1350" i="1">
                              <a:latin typeface="Cambria Math" panose="02040503050406030204" pitchFamily="18" charset="0"/>
                            </a:rPr>
                            <m:t>7+3 </m:t>
                          </m:r>
                          <m:r>
                            <a:rPr lang="id-ID" sz="1350" i="1">
                              <a:latin typeface="Cambria Math" panose="02040503050406030204" pitchFamily="18" charset="0"/>
                            </a:rPr>
                            <m:t>𝑥</m:t>
                          </m:r>
                          <m:r>
                            <a:rPr lang="id-ID" sz="1350" i="1">
                              <a:latin typeface="Cambria Math" panose="02040503050406030204" pitchFamily="18" charset="0"/>
                            </a:rPr>
                            <m:t> 100</m:t>
                          </m:r>
                        </m:den>
                      </m:f>
                      <m:r>
                        <a:rPr lang="id-ID" sz="1350" i="1">
                          <a:latin typeface="Cambria Math" panose="02040503050406030204" pitchFamily="18" charset="0"/>
                          <a:ea typeface="Cambria Math" panose="02040503050406030204" pitchFamily="18" charset="0"/>
                        </a:rPr>
                        <m:t>≈</m:t>
                      </m:r>
                      <m:r>
                        <a:rPr lang="id-ID" sz="1350" i="1">
                          <a:latin typeface="Cambria Math" panose="02040503050406030204" pitchFamily="18" charset="0"/>
                        </a:rPr>
                        <m:t>0.33</m:t>
                      </m:r>
                    </m:oMath>
                  </m:oMathPara>
                </a14:m>
                <a:endParaRPr lang="id-ID" sz="1350" dirty="0"/>
              </a:p>
              <a:p>
                <a:pPr marL="0" indent="0">
                  <a:lnSpc>
                    <a:spcPct val="150000"/>
                  </a:lnSpc>
                  <a:buNone/>
                </a:pPr>
                <a:r>
                  <a:rPr lang="id-ID" sz="1350" dirty="0"/>
                  <a:t>Inilah yang terjadi pada kasus sebelumnya </a:t>
                </a:r>
                <a:r>
                  <a:rPr lang="id-ID" sz="1350" dirty="0" err="1"/>
                  <a:t>dimana</a:t>
                </a:r>
                <a:r>
                  <a:rPr lang="id-ID" sz="1350" dirty="0"/>
                  <a:t> model belajar sedikit dari data. Atau dalam kata lain, data berperan kecil dalam menghasilkan </a:t>
                </a:r>
                <a:r>
                  <a:rPr lang="id-ID" sz="1350" dirty="0" err="1"/>
                  <a:t>output</a:t>
                </a:r>
                <a:r>
                  <a:rPr lang="id-ID" sz="1350" dirty="0"/>
                  <a:t>.</a:t>
                </a:r>
              </a:p>
            </p:txBody>
          </p:sp>
        </mc:Choice>
        <mc:Fallback xmlns="">
          <p:sp>
            <p:nvSpPr>
              <p:cNvPr id="3" name="Content Placeholder 2">
                <a:extLst>
                  <a:ext uri="{FF2B5EF4-FFF2-40B4-BE49-F238E27FC236}">
                    <a16:creationId xmlns:a16="http://schemas.microsoft.com/office/drawing/2014/main" id="{E762983A-5122-4745-A0B3-49FF0B44E6CF}"/>
                  </a:ext>
                </a:extLst>
              </p:cNvPr>
              <p:cNvSpPr>
                <a:spLocks noGrp="1" noRot="1" noChangeAspect="1" noMove="1" noResize="1" noEditPoints="1" noAdjustHandles="1" noChangeArrowheads="1" noChangeShapeType="1" noTextEdit="1"/>
              </p:cNvSpPr>
              <p:nvPr>
                <p:ph idx="1"/>
              </p:nvPr>
            </p:nvSpPr>
            <p:spPr>
              <a:xfrm>
                <a:off x="571500" y="1332748"/>
                <a:ext cx="8001000" cy="3239253"/>
              </a:xfrm>
              <a:blipFill>
                <a:blip r:embed="rId2"/>
                <a:stretch>
                  <a:fillRect l="-229"/>
                </a:stretch>
              </a:blipFill>
            </p:spPr>
            <p:txBody>
              <a:bodyPr/>
              <a:lstStyle/>
              <a:p>
                <a:r>
                  <a:rPr lang="en-US">
                    <a:noFill/>
                  </a:rPr>
                  <a:t> </a:t>
                </a:r>
              </a:p>
            </p:txBody>
          </p:sp>
        </mc:Fallback>
      </mc:AlternateContent>
    </p:spTree>
    <p:extLst>
      <p:ext uri="{BB962C8B-B14F-4D97-AF65-F5344CB8AC3E}">
        <p14:creationId xmlns:p14="http://schemas.microsoft.com/office/powerpoint/2010/main" val="3142424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6" name="Google Shape;2136;p3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r>
              <a:rPr lang="en" dirty="0"/>
              <a:t>Pembagian Tugas</a:t>
            </a:r>
            <a:endParaRPr lang="en-US" dirty="0"/>
          </a:p>
        </p:txBody>
      </p:sp>
      <p:graphicFrame>
        <p:nvGraphicFramePr>
          <p:cNvPr id="2" name="Table 2">
            <a:extLst>
              <a:ext uri="{FF2B5EF4-FFF2-40B4-BE49-F238E27FC236}">
                <a16:creationId xmlns:a16="http://schemas.microsoft.com/office/drawing/2014/main" id="{6F0D28D2-CF43-488D-8523-715B148CEFE3}"/>
              </a:ext>
            </a:extLst>
          </p:cNvPr>
          <p:cNvGraphicFramePr>
            <a:graphicFrameLocks noGrp="1"/>
          </p:cNvGraphicFramePr>
          <p:nvPr>
            <p:extLst>
              <p:ext uri="{D42A27DB-BD31-4B8C-83A1-F6EECF244321}">
                <p14:modId xmlns:p14="http://schemas.microsoft.com/office/powerpoint/2010/main" val="1111813274"/>
              </p:ext>
            </p:extLst>
          </p:nvPr>
        </p:nvGraphicFramePr>
        <p:xfrm>
          <a:off x="1190942" y="1699673"/>
          <a:ext cx="6990852" cy="2291925"/>
        </p:xfrm>
        <a:graphic>
          <a:graphicData uri="http://schemas.openxmlformats.org/drawingml/2006/table">
            <a:tbl>
              <a:tblPr firstRow="1" bandRow="1">
                <a:tableStyleId>{7E9639D4-E3E2-4D34-9284-5A2195B3D0D7}</a:tableStyleId>
              </a:tblPr>
              <a:tblGrid>
                <a:gridCol w="3811688">
                  <a:extLst>
                    <a:ext uri="{9D8B030D-6E8A-4147-A177-3AD203B41FA5}">
                      <a16:colId xmlns:a16="http://schemas.microsoft.com/office/drawing/2014/main" val="3377641333"/>
                    </a:ext>
                  </a:extLst>
                </a:gridCol>
                <a:gridCol w="3179164">
                  <a:extLst>
                    <a:ext uri="{9D8B030D-6E8A-4147-A177-3AD203B41FA5}">
                      <a16:colId xmlns:a16="http://schemas.microsoft.com/office/drawing/2014/main" val="666174398"/>
                    </a:ext>
                  </a:extLst>
                </a:gridCol>
              </a:tblGrid>
              <a:tr h="456483">
                <a:tc>
                  <a:txBody>
                    <a:bodyPr/>
                    <a:lstStyle/>
                    <a:p>
                      <a:r>
                        <a:rPr lang="en-US"/>
                        <a:t>Nama</a:t>
                      </a:r>
                    </a:p>
                  </a:txBody>
                  <a:tcPr/>
                </a:tc>
                <a:tc>
                  <a:txBody>
                    <a:bodyPr/>
                    <a:lstStyle/>
                    <a:p>
                      <a:r>
                        <a:rPr lang="en-US"/>
                        <a:t>Tugas Classifier</a:t>
                      </a:r>
                    </a:p>
                  </a:txBody>
                  <a:tcPr/>
                </a:tc>
                <a:extLst>
                  <a:ext uri="{0D108BD9-81ED-4DB2-BD59-A6C34878D82A}">
                    <a16:rowId xmlns:a16="http://schemas.microsoft.com/office/drawing/2014/main" val="2038584533"/>
                  </a:ext>
                </a:extLst>
              </a:tr>
              <a:tr h="427953">
                <a:tc>
                  <a:txBody>
                    <a:bodyPr/>
                    <a:lstStyle/>
                    <a:p>
                      <a:r>
                        <a:rPr lang="en-US"/>
                        <a:t>Arief </a:t>
                      </a:r>
                      <a:r>
                        <a:rPr lang="en-US" err="1"/>
                        <a:t>Saferman</a:t>
                      </a:r>
                    </a:p>
                  </a:txBody>
                  <a:tcPr/>
                </a:tc>
                <a:tc>
                  <a:txBody>
                    <a:bodyPr/>
                    <a:lstStyle/>
                    <a:p>
                      <a:r>
                        <a:rPr lang="en-US"/>
                        <a:t>Support Vector Machine</a:t>
                      </a:r>
                    </a:p>
                  </a:txBody>
                  <a:tcPr/>
                </a:tc>
                <a:extLst>
                  <a:ext uri="{0D108BD9-81ED-4DB2-BD59-A6C34878D82A}">
                    <a16:rowId xmlns:a16="http://schemas.microsoft.com/office/drawing/2014/main" val="1761325169"/>
                  </a:ext>
                </a:extLst>
              </a:tr>
              <a:tr h="456483">
                <a:tc>
                  <a:txBody>
                    <a:bodyPr/>
                    <a:lstStyle/>
                    <a:p>
                      <a:r>
                        <a:rPr lang="en-US"/>
                        <a:t>Kevin Darmawan</a:t>
                      </a:r>
                    </a:p>
                  </a:txBody>
                  <a:tcPr/>
                </a:tc>
                <a:tc>
                  <a:txBody>
                    <a:bodyPr/>
                    <a:lstStyle/>
                    <a:p>
                      <a:r>
                        <a:rPr lang="en-US"/>
                        <a:t>Decision Tree</a:t>
                      </a:r>
                    </a:p>
                  </a:txBody>
                  <a:tcPr/>
                </a:tc>
                <a:extLst>
                  <a:ext uri="{0D108BD9-81ED-4DB2-BD59-A6C34878D82A}">
                    <a16:rowId xmlns:a16="http://schemas.microsoft.com/office/drawing/2014/main" val="1401678483"/>
                  </a:ext>
                </a:extLst>
              </a:tr>
              <a:tr h="456483">
                <a:tc>
                  <a:txBody>
                    <a:bodyPr/>
                    <a:lstStyle/>
                    <a:p>
                      <a:r>
                        <a:rPr lang="en-US"/>
                        <a:t>Ramadhan Kalih </a:t>
                      </a:r>
                      <a:r>
                        <a:rPr lang="en-US" err="1"/>
                        <a:t>Sewu</a:t>
                      </a:r>
                    </a:p>
                  </a:txBody>
                  <a:tcPr/>
                </a:tc>
                <a:tc>
                  <a:txBody>
                    <a:bodyPr/>
                    <a:lstStyle/>
                    <a:p>
                      <a:r>
                        <a:rPr lang="en-US"/>
                        <a:t>Naïve Bayes</a:t>
                      </a:r>
                    </a:p>
                  </a:txBody>
                  <a:tcPr/>
                </a:tc>
                <a:extLst>
                  <a:ext uri="{0D108BD9-81ED-4DB2-BD59-A6C34878D82A}">
                    <a16:rowId xmlns:a16="http://schemas.microsoft.com/office/drawing/2014/main" val="4036508602"/>
                  </a:ext>
                </a:extLst>
              </a:tr>
              <a:tr h="494523">
                <a:tc>
                  <a:txBody>
                    <a:bodyPr/>
                    <a:lstStyle/>
                    <a:p>
                      <a:pPr lvl="0">
                        <a:buNone/>
                      </a:pPr>
                      <a:r>
                        <a:rPr lang="en-US"/>
                        <a:t>Yogie </a:t>
                      </a:r>
                      <a:r>
                        <a:rPr lang="en-US" err="1"/>
                        <a:t>Wisesa</a:t>
                      </a:r>
                    </a:p>
                  </a:txBody>
                  <a:tcPr/>
                </a:tc>
                <a:tc>
                  <a:txBody>
                    <a:bodyPr/>
                    <a:lstStyle/>
                    <a:p>
                      <a:pPr lvl="0">
                        <a:buNone/>
                      </a:pPr>
                      <a:r>
                        <a:rPr lang="en-US"/>
                        <a:t>Logistic Regression</a:t>
                      </a:r>
                    </a:p>
                  </a:txBody>
                  <a:tcPr/>
                </a:tc>
                <a:extLst>
                  <a:ext uri="{0D108BD9-81ED-4DB2-BD59-A6C34878D82A}">
                    <a16:rowId xmlns:a16="http://schemas.microsoft.com/office/drawing/2014/main" val="1245029412"/>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srgbClr val="FFFFFF"/>
              </a:solidFill>
              <a:latin typeface="Verdana Pro"/>
            </a:endParaRPr>
          </a:p>
        </p:txBody>
      </p:sp>
      <p:sp>
        <p:nvSpPr>
          <p:cNvPr id="2" name="Title 1">
            <a:extLst>
              <a:ext uri="{FF2B5EF4-FFF2-40B4-BE49-F238E27FC236}">
                <a16:creationId xmlns:a16="http://schemas.microsoft.com/office/drawing/2014/main" id="{183992A8-A640-40F4-B03D-CCC33D67F7A5}"/>
              </a:ext>
            </a:extLst>
          </p:cNvPr>
          <p:cNvSpPr>
            <a:spLocks noGrp="1"/>
          </p:cNvSpPr>
          <p:nvPr>
            <p:ph type="title"/>
          </p:nvPr>
        </p:nvSpPr>
        <p:spPr>
          <a:xfrm>
            <a:off x="5714643" y="664369"/>
            <a:ext cx="2857501" cy="1426368"/>
          </a:xfrm>
        </p:spPr>
        <p:txBody>
          <a:bodyPr vert="horz" lIns="68580" tIns="34290" rIns="68580" bIns="34290" rtlCol="0" anchor="b" anchorCtr="0">
            <a:normAutofit/>
          </a:bodyPr>
          <a:lstStyle/>
          <a:p>
            <a:r>
              <a:rPr lang="en-US" sz="3075" err="1"/>
              <a:t>Refleksi</a:t>
            </a:r>
            <a:r>
              <a:rPr lang="en-US" sz="3075"/>
              <a:t> </a:t>
            </a:r>
            <a:r>
              <a:rPr lang="en-US" sz="3075" err="1"/>
              <a:t>ke</a:t>
            </a:r>
            <a:r>
              <a:rPr lang="en-US" sz="3075"/>
              <a:t> </a:t>
            </a:r>
            <a:r>
              <a:rPr lang="en-US" sz="3075" err="1"/>
              <a:t>Akurasi</a:t>
            </a:r>
            <a:r>
              <a:rPr lang="en-US" sz="3075"/>
              <a:t> </a:t>
            </a:r>
            <a:r>
              <a:rPr lang="en-US" sz="3075" err="1"/>
              <a:t>Prediksi</a:t>
            </a:r>
            <a:endParaRPr lang="en-US" sz="3075"/>
          </a:p>
        </p:txBody>
      </p:sp>
      <p:pic>
        <p:nvPicPr>
          <p:cNvPr id="5" name="Picture 4">
            <a:extLst>
              <a:ext uri="{FF2B5EF4-FFF2-40B4-BE49-F238E27FC236}">
                <a16:creationId xmlns:a16="http://schemas.microsoft.com/office/drawing/2014/main" id="{2A6F47D6-D4E7-4DE9-8626-5505D87800E1}"/>
              </a:ext>
            </a:extLst>
          </p:cNvPr>
          <p:cNvPicPr>
            <a:picLocks noChangeAspect="1"/>
          </p:cNvPicPr>
          <p:nvPr/>
        </p:nvPicPr>
        <p:blipFill>
          <a:blip r:embed="rId2"/>
          <a:stretch>
            <a:fillRect/>
          </a:stretch>
        </p:blipFill>
        <p:spPr>
          <a:xfrm>
            <a:off x="571857" y="863563"/>
            <a:ext cx="4838700" cy="3416375"/>
          </a:xfrm>
          <a:prstGeom prst="rect">
            <a:avLst/>
          </a:prstGeom>
        </p:spPr>
      </p:pic>
      <p:sp>
        <p:nvSpPr>
          <p:cNvPr id="6" name="TextBox 5">
            <a:extLst>
              <a:ext uri="{FF2B5EF4-FFF2-40B4-BE49-F238E27FC236}">
                <a16:creationId xmlns:a16="http://schemas.microsoft.com/office/drawing/2014/main" id="{4C63EAD4-6BAD-4A23-B249-21AA57DC5A4F}"/>
              </a:ext>
            </a:extLst>
          </p:cNvPr>
          <p:cNvSpPr txBox="1"/>
          <p:nvPr/>
        </p:nvSpPr>
        <p:spPr>
          <a:xfrm>
            <a:off x="5714643" y="2286000"/>
            <a:ext cx="2857500" cy="2286001"/>
          </a:xfrm>
          <a:prstGeom prst="rect">
            <a:avLst/>
          </a:prstGeom>
        </p:spPr>
        <p:txBody>
          <a:bodyPr vert="horz" lIns="68580" tIns="34290" rIns="68580" bIns="34290" rtlCol="0">
            <a:normAutofit/>
          </a:bodyPr>
          <a:lstStyle/>
          <a:p>
            <a:pPr defTabSz="685800">
              <a:lnSpc>
                <a:spcPct val="150000"/>
              </a:lnSpc>
              <a:spcAft>
                <a:spcPts val="450"/>
              </a:spcAft>
              <a:buClrTx/>
            </a:pPr>
            <a:r>
              <a:rPr lang="en-US" sz="1350" kern="1200" err="1">
                <a:solidFill>
                  <a:srgbClr val="FFFFFF"/>
                </a:solidFill>
                <a:latin typeface="Verdana Pro"/>
                <a:ea typeface="+mn-ea"/>
                <a:cs typeface="+mn-cs"/>
              </a:rPr>
              <a:t>Tentunya</a:t>
            </a:r>
            <a:r>
              <a:rPr lang="en-US" sz="1350" kern="1200">
                <a:solidFill>
                  <a:srgbClr val="FFFFFF"/>
                </a:solidFill>
                <a:latin typeface="Verdana Pro"/>
                <a:ea typeface="+mn-ea"/>
                <a:cs typeface="+mn-cs"/>
              </a:rPr>
              <a:t> </a:t>
            </a:r>
            <a:r>
              <a:rPr lang="en-US" sz="1350" kern="1200" err="1">
                <a:solidFill>
                  <a:srgbClr val="FFFFFF"/>
                </a:solidFill>
                <a:latin typeface="Verdana Pro"/>
                <a:ea typeface="+mn-ea"/>
                <a:cs typeface="+mn-cs"/>
              </a:rPr>
              <a:t>ini</a:t>
            </a:r>
            <a:r>
              <a:rPr lang="en-US" sz="1350" kern="1200">
                <a:solidFill>
                  <a:srgbClr val="FFFFFF"/>
                </a:solidFill>
                <a:latin typeface="Verdana Pro"/>
                <a:ea typeface="+mn-ea"/>
                <a:cs typeface="+mn-cs"/>
              </a:rPr>
              <a:t> </a:t>
            </a:r>
            <a:r>
              <a:rPr lang="en-US" sz="1350" kern="1200" err="1">
                <a:solidFill>
                  <a:srgbClr val="FFFFFF"/>
                </a:solidFill>
                <a:latin typeface="Verdana Pro"/>
                <a:ea typeface="+mn-ea"/>
                <a:cs typeface="+mn-cs"/>
              </a:rPr>
              <a:t>akan</a:t>
            </a:r>
            <a:r>
              <a:rPr lang="en-US" sz="1350" kern="1200">
                <a:solidFill>
                  <a:srgbClr val="FFFFFF"/>
                </a:solidFill>
                <a:latin typeface="Verdana Pro"/>
                <a:ea typeface="+mn-ea"/>
                <a:cs typeface="+mn-cs"/>
              </a:rPr>
              <a:t> </a:t>
            </a:r>
            <a:r>
              <a:rPr lang="en-US" sz="1350" kern="1200" err="1">
                <a:solidFill>
                  <a:srgbClr val="FFFFFF"/>
                </a:solidFill>
                <a:latin typeface="Verdana Pro"/>
                <a:ea typeface="+mn-ea"/>
                <a:cs typeface="+mn-cs"/>
              </a:rPr>
              <a:t>berpengaruh</a:t>
            </a:r>
            <a:r>
              <a:rPr lang="en-US" sz="1350" kern="1200">
                <a:solidFill>
                  <a:srgbClr val="FFFFFF"/>
                </a:solidFill>
                <a:latin typeface="Verdana Pro"/>
                <a:ea typeface="+mn-ea"/>
                <a:cs typeface="+mn-cs"/>
              </a:rPr>
              <a:t> </a:t>
            </a:r>
            <a:r>
              <a:rPr lang="en-US" sz="1350" kern="1200" err="1">
                <a:solidFill>
                  <a:srgbClr val="FFFFFF"/>
                </a:solidFill>
                <a:latin typeface="Verdana Pro"/>
                <a:ea typeface="+mn-ea"/>
                <a:cs typeface="+mn-cs"/>
              </a:rPr>
              <a:t>terhadap</a:t>
            </a:r>
            <a:r>
              <a:rPr lang="en-US" sz="1350" kern="1200">
                <a:solidFill>
                  <a:srgbClr val="FFFFFF"/>
                </a:solidFill>
                <a:latin typeface="Verdana Pro"/>
                <a:ea typeface="+mn-ea"/>
                <a:cs typeface="+mn-cs"/>
              </a:rPr>
              <a:t> </a:t>
            </a:r>
            <a:r>
              <a:rPr lang="en-US" sz="1350" kern="1200" err="1">
                <a:solidFill>
                  <a:srgbClr val="FFFFFF"/>
                </a:solidFill>
                <a:latin typeface="Verdana Pro"/>
                <a:ea typeface="+mn-ea"/>
                <a:cs typeface="+mn-cs"/>
              </a:rPr>
              <a:t>akurasi</a:t>
            </a:r>
            <a:r>
              <a:rPr lang="en-US" sz="1350" kern="1200">
                <a:solidFill>
                  <a:srgbClr val="FFFFFF"/>
                </a:solidFill>
                <a:latin typeface="Verdana Pro"/>
                <a:ea typeface="+mn-ea"/>
                <a:cs typeface="+mn-cs"/>
              </a:rPr>
              <a:t> </a:t>
            </a:r>
            <a:r>
              <a:rPr lang="en-US" sz="1350" kern="1200" err="1">
                <a:solidFill>
                  <a:srgbClr val="FFFFFF"/>
                </a:solidFill>
                <a:latin typeface="Verdana Pro"/>
                <a:ea typeface="+mn-ea"/>
                <a:cs typeface="+mn-cs"/>
              </a:rPr>
              <a:t>prediksi</a:t>
            </a:r>
            <a:r>
              <a:rPr lang="en-US" sz="1350" kern="1200">
                <a:solidFill>
                  <a:srgbClr val="FFFFFF"/>
                </a:solidFill>
                <a:latin typeface="Verdana Pro"/>
                <a:ea typeface="+mn-ea"/>
                <a:cs typeface="+mn-cs"/>
              </a:rPr>
              <a:t> model </a:t>
            </a:r>
            <a:r>
              <a:rPr lang="en-US" sz="1350" kern="1200" err="1">
                <a:solidFill>
                  <a:srgbClr val="FFFFFF"/>
                </a:solidFill>
                <a:latin typeface="Verdana Pro"/>
                <a:ea typeface="+mn-ea"/>
                <a:cs typeface="+mn-cs"/>
              </a:rPr>
              <a:t>kita</a:t>
            </a:r>
            <a:r>
              <a:rPr lang="en-US" sz="1350" kern="1200">
                <a:solidFill>
                  <a:srgbClr val="FFFFFF"/>
                </a:solidFill>
                <a:latin typeface="Verdana Pro"/>
                <a:ea typeface="+mn-ea"/>
                <a:cs typeface="+mn-cs"/>
              </a:rPr>
              <a:t>. </a:t>
            </a:r>
          </a:p>
        </p:txBody>
      </p:sp>
    </p:spTree>
    <p:extLst>
      <p:ext uri="{BB962C8B-B14F-4D97-AF65-F5344CB8AC3E}">
        <p14:creationId xmlns:p14="http://schemas.microsoft.com/office/powerpoint/2010/main" val="4267928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srgbClr val="FFFFFF"/>
              </a:solidFill>
              <a:latin typeface="Verdana Pro"/>
            </a:endParaRPr>
          </a:p>
        </p:txBody>
      </p:sp>
      <p:sp>
        <p:nvSpPr>
          <p:cNvPr id="2" name="Title 1">
            <a:extLst>
              <a:ext uri="{FF2B5EF4-FFF2-40B4-BE49-F238E27FC236}">
                <a16:creationId xmlns:a16="http://schemas.microsoft.com/office/drawing/2014/main" id="{183992A8-A640-40F4-B03D-CCC33D67F7A5}"/>
              </a:ext>
            </a:extLst>
          </p:cNvPr>
          <p:cNvSpPr>
            <a:spLocks noGrp="1"/>
          </p:cNvSpPr>
          <p:nvPr>
            <p:ph type="title"/>
          </p:nvPr>
        </p:nvSpPr>
        <p:spPr>
          <a:xfrm>
            <a:off x="5714643" y="664369"/>
            <a:ext cx="2857501" cy="1426368"/>
          </a:xfrm>
        </p:spPr>
        <p:txBody>
          <a:bodyPr vert="horz" lIns="68580" tIns="34290" rIns="68580" bIns="34290" rtlCol="0" anchor="b" anchorCtr="0">
            <a:normAutofit/>
          </a:bodyPr>
          <a:lstStyle/>
          <a:p>
            <a:r>
              <a:rPr lang="en-US" sz="3075" dirty="0" err="1"/>
              <a:t>Refleksi</a:t>
            </a:r>
            <a:r>
              <a:rPr lang="en-US" sz="3075" dirty="0"/>
              <a:t> </a:t>
            </a:r>
            <a:r>
              <a:rPr lang="en-US" sz="3075" dirty="0" err="1"/>
              <a:t>ke</a:t>
            </a:r>
            <a:r>
              <a:rPr lang="en-US" sz="3075" dirty="0"/>
              <a:t> </a:t>
            </a:r>
            <a:r>
              <a:rPr lang="en-US" sz="3075" dirty="0" err="1"/>
              <a:t>Akurasi</a:t>
            </a:r>
            <a:r>
              <a:rPr lang="en-US" sz="3075" dirty="0"/>
              <a:t> </a:t>
            </a:r>
            <a:r>
              <a:rPr lang="en-US" sz="3075" dirty="0" err="1"/>
              <a:t>Prediksi</a:t>
            </a:r>
            <a:endParaRPr lang="en-US" sz="3075" dirty="0"/>
          </a:p>
        </p:txBody>
      </p:sp>
      <p:sp>
        <p:nvSpPr>
          <p:cNvPr id="6" name="TextBox 5">
            <a:extLst>
              <a:ext uri="{FF2B5EF4-FFF2-40B4-BE49-F238E27FC236}">
                <a16:creationId xmlns:a16="http://schemas.microsoft.com/office/drawing/2014/main" id="{4C63EAD4-6BAD-4A23-B249-21AA57DC5A4F}"/>
              </a:ext>
            </a:extLst>
          </p:cNvPr>
          <p:cNvSpPr txBox="1"/>
          <p:nvPr/>
        </p:nvSpPr>
        <p:spPr>
          <a:xfrm>
            <a:off x="5714643" y="2286000"/>
            <a:ext cx="2857500" cy="2286001"/>
          </a:xfrm>
          <a:prstGeom prst="rect">
            <a:avLst/>
          </a:prstGeom>
        </p:spPr>
        <p:txBody>
          <a:bodyPr vert="horz" lIns="68580" tIns="34290" rIns="68580" bIns="34290" rtlCol="0">
            <a:normAutofit/>
          </a:bodyPr>
          <a:lstStyle/>
          <a:p>
            <a:pPr defTabSz="685800">
              <a:lnSpc>
                <a:spcPct val="150000"/>
              </a:lnSpc>
              <a:spcAft>
                <a:spcPts val="450"/>
              </a:spcAft>
              <a:buClrTx/>
            </a:pPr>
            <a:r>
              <a:rPr lang="en-US" sz="1350" kern="1200" dirty="0" err="1">
                <a:solidFill>
                  <a:srgbClr val="FFFFFF"/>
                </a:solidFill>
                <a:latin typeface="Verdana Pro"/>
                <a:ea typeface="+mn-ea"/>
                <a:cs typeface="+mn-cs"/>
              </a:rPr>
              <a:t>Tentunya</a:t>
            </a:r>
            <a:r>
              <a:rPr lang="en-US" sz="1350" kern="1200" dirty="0">
                <a:solidFill>
                  <a:srgbClr val="FFFFFF"/>
                </a:solidFill>
                <a:latin typeface="Verdana Pro"/>
                <a:ea typeface="+mn-ea"/>
                <a:cs typeface="+mn-cs"/>
              </a:rPr>
              <a:t> </a:t>
            </a:r>
            <a:r>
              <a:rPr lang="en-US" sz="1350" kern="1200" dirty="0" err="1">
                <a:solidFill>
                  <a:srgbClr val="FFFFFF"/>
                </a:solidFill>
                <a:latin typeface="Verdana Pro"/>
                <a:ea typeface="+mn-ea"/>
                <a:cs typeface="+mn-cs"/>
              </a:rPr>
              <a:t>ini</a:t>
            </a:r>
            <a:r>
              <a:rPr lang="en-US" sz="1350" kern="1200" dirty="0">
                <a:solidFill>
                  <a:srgbClr val="FFFFFF"/>
                </a:solidFill>
                <a:latin typeface="Verdana Pro"/>
                <a:ea typeface="+mn-ea"/>
                <a:cs typeface="+mn-cs"/>
              </a:rPr>
              <a:t> </a:t>
            </a:r>
            <a:r>
              <a:rPr lang="en-US" sz="1350" kern="1200" dirty="0" err="1">
                <a:solidFill>
                  <a:srgbClr val="FFFFFF"/>
                </a:solidFill>
                <a:latin typeface="Verdana Pro"/>
                <a:ea typeface="+mn-ea"/>
                <a:cs typeface="+mn-cs"/>
              </a:rPr>
              <a:t>akan</a:t>
            </a:r>
            <a:r>
              <a:rPr lang="en-US" sz="1350" kern="1200" dirty="0">
                <a:solidFill>
                  <a:srgbClr val="FFFFFF"/>
                </a:solidFill>
                <a:latin typeface="Verdana Pro"/>
                <a:ea typeface="+mn-ea"/>
                <a:cs typeface="+mn-cs"/>
              </a:rPr>
              <a:t> </a:t>
            </a:r>
            <a:r>
              <a:rPr lang="en-US" sz="1350" kern="1200" dirty="0" err="1">
                <a:solidFill>
                  <a:srgbClr val="FFFFFF"/>
                </a:solidFill>
                <a:latin typeface="Verdana Pro"/>
                <a:ea typeface="+mn-ea"/>
                <a:cs typeface="+mn-cs"/>
              </a:rPr>
              <a:t>berpengaruh</a:t>
            </a:r>
            <a:r>
              <a:rPr lang="en-US" sz="1350" kern="1200" dirty="0">
                <a:solidFill>
                  <a:srgbClr val="FFFFFF"/>
                </a:solidFill>
                <a:latin typeface="Verdana Pro"/>
                <a:ea typeface="+mn-ea"/>
                <a:cs typeface="+mn-cs"/>
              </a:rPr>
              <a:t> </a:t>
            </a:r>
            <a:r>
              <a:rPr lang="en-US" sz="1350" kern="1200" dirty="0" err="1">
                <a:solidFill>
                  <a:srgbClr val="FFFFFF"/>
                </a:solidFill>
                <a:latin typeface="Verdana Pro"/>
                <a:ea typeface="+mn-ea"/>
                <a:cs typeface="+mn-cs"/>
              </a:rPr>
              <a:t>terhadap</a:t>
            </a:r>
            <a:r>
              <a:rPr lang="en-US" sz="1350" kern="1200" dirty="0">
                <a:solidFill>
                  <a:srgbClr val="FFFFFF"/>
                </a:solidFill>
                <a:latin typeface="Verdana Pro"/>
                <a:ea typeface="+mn-ea"/>
                <a:cs typeface="+mn-cs"/>
              </a:rPr>
              <a:t> </a:t>
            </a:r>
            <a:r>
              <a:rPr lang="en-US" sz="1350" kern="1200" dirty="0" err="1">
                <a:solidFill>
                  <a:srgbClr val="FFFFFF"/>
                </a:solidFill>
                <a:latin typeface="Verdana Pro"/>
                <a:ea typeface="+mn-ea"/>
                <a:cs typeface="+mn-cs"/>
              </a:rPr>
              <a:t>akurasi</a:t>
            </a:r>
            <a:r>
              <a:rPr lang="en-US" sz="1350" kern="1200" dirty="0">
                <a:solidFill>
                  <a:srgbClr val="FFFFFF"/>
                </a:solidFill>
                <a:latin typeface="Verdana Pro"/>
                <a:ea typeface="+mn-ea"/>
                <a:cs typeface="+mn-cs"/>
              </a:rPr>
              <a:t> </a:t>
            </a:r>
            <a:r>
              <a:rPr lang="en-US" sz="1350" kern="1200" dirty="0" err="1">
                <a:solidFill>
                  <a:srgbClr val="FFFFFF"/>
                </a:solidFill>
                <a:latin typeface="Verdana Pro"/>
                <a:ea typeface="+mn-ea"/>
                <a:cs typeface="+mn-cs"/>
              </a:rPr>
              <a:t>prediksi</a:t>
            </a:r>
            <a:r>
              <a:rPr lang="en-US" sz="1350" kern="1200" dirty="0">
                <a:solidFill>
                  <a:srgbClr val="FFFFFF"/>
                </a:solidFill>
                <a:latin typeface="Verdana Pro"/>
                <a:ea typeface="+mn-ea"/>
                <a:cs typeface="+mn-cs"/>
              </a:rPr>
              <a:t> model </a:t>
            </a:r>
            <a:r>
              <a:rPr lang="en-US" sz="1350" kern="1200" dirty="0" err="1">
                <a:solidFill>
                  <a:srgbClr val="FFFFFF"/>
                </a:solidFill>
                <a:latin typeface="Verdana Pro"/>
                <a:ea typeface="+mn-ea"/>
                <a:cs typeface="+mn-cs"/>
              </a:rPr>
              <a:t>kita</a:t>
            </a:r>
            <a:r>
              <a:rPr lang="en-US" sz="1350" kern="1200" dirty="0">
                <a:solidFill>
                  <a:srgbClr val="FFFFFF"/>
                </a:solidFill>
                <a:latin typeface="Verdana Pro"/>
                <a:ea typeface="+mn-ea"/>
                <a:cs typeface="+mn-cs"/>
              </a:rPr>
              <a:t>. </a:t>
            </a:r>
          </a:p>
        </p:txBody>
      </p:sp>
      <p:pic>
        <p:nvPicPr>
          <p:cNvPr id="4" name="Picture 3">
            <a:extLst>
              <a:ext uri="{FF2B5EF4-FFF2-40B4-BE49-F238E27FC236}">
                <a16:creationId xmlns:a16="http://schemas.microsoft.com/office/drawing/2014/main" id="{BA21C78E-C5B7-4AA1-A49E-799A73410C57}"/>
              </a:ext>
            </a:extLst>
          </p:cNvPr>
          <p:cNvPicPr>
            <a:picLocks noChangeAspect="1"/>
          </p:cNvPicPr>
          <p:nvPr/>
        </p:nvPicPr>
        <p:blipFill>
          <a:blip r:embed="rId2"/>
          <a:stretch>
            <a:fillRect/>
          </a:stretch>
        </p:blipFill>
        <p:spPr>
          <a:xfrm>
            <a:off x="452145" y="828080"/>
            <a:ext cx="4924654" cy="3487340"/>
          </a:xfrm>
          <a:prstGeom prst="rect">
            <a:avLst/>
          </a:prstGeom>
        </p:spPr>
      </p:pic>
    </p:spTree>
    <p:extLst>
      <p:ext uri="{BB962C8B-B14F-4D97-AF65-F5344CB8AC3E}">
        <p14:creationId xmlns:p14="http://schemas.microsoft.com/office/powerpoint/2010/main" val="1383526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B689B-BD5C-46F3-A91B-E3B553D5DBBD}"/>
              </a:ext>
            </a:extLst>
          </p:cNvPr>
          <p:cNvSpPr>
            <a:spLocks noGrp="1"/>
          </p:cNvSpPr>
          <p:nvPr>
            <p:ph type="title"/>
          </p:nvPr>
        </p:nvSpPr>
        <p:spPr>
          <a:xfrm>
            <a:off x="571500" y="400050"/>
            <a:ext cx="6858000" cy="947737"/>
          </a:xfrm>
        </p:spPr>
        <p:txBody>
          <a:bodyPr/>
          <a:lstStyle/>
          <a:p>
            <a:r>
              <a:rPr lang="id-ID"/>
              <a:t>Final </a:t>
            </a:r>
            <a:r>
              <a:rPr lang="id-ID" err="1"/>
              <a:t>Thoughts</a:t>
            </a:r>
            <a:endParaRPr lang="id-ID"/>
          </a:p>
        </p:txBody>
      </p:sp>
      <p:sp>
        <p:nvSpPr>
          <p:cNvPr id="3" name="Content Placeholder 2">
            <a:extLst>
              <a:ext uri="{FF2B5EF4-FFF2-40B4-BE49-F238E27FC236}">
                <a16:creationId xmlns:a16="http://schemas.microsoft.com/office/drawing/2014/main" id="{F520AA21-4F8F-4EEA-8664-953B3703BAFB}"/>
              </a:ext>
            </a:extLst>
          </p:cNvPr>
          <p:cNvSpPr>
            <a:spLocks noGrp="1"/>
          </p:cNvSpPr>
          <p:nvPr>
            <p:ph idx="1"/>
          </p:nvPr>
        </p:nvSpPr>
        <p:spPr>
          <a:xfrm>
            <a:off x="571500" y="1347787"/>
            <a:ext cx="8001000" cy="3224213"/>
          </a:xfrm>
        </p:spPr>
        <p:txBody>
          <a:bodyPr>
            <a:normAutofit/>
          </a:bodyPr>
          <a:lstStyle/>
          <a:p>
            <a:pPr>
              <a:lnSpc>
                <a:spcPct val="150000"/>
              </a:lnSpc>
            </a:pPr>
            <a:r>
              <a:rPr lang="id-ID" sz="1500"/>
              <a:t>Data yang kami gunakan memiliki variabel kontinu sehingga cocok untuk menggunakan algoritma </a:t>
            </a:r>
            <a:r>
              <a:rPr lang="id-ID" sz="1500" err="1"/>
              <a:t>Gaussian</a:t>
            </a:r>
            <a:r>
              <a:rPr lang="id-ID" sz="1500"/>
              <a:t> </a:t>
            </a:r>
            <a:r>
              <a:rPr lang="id-ID" sz="1500" err="1"/>
              <a:t>Naive</a:t>
            </a:r>
            <a:r>
              <a:rPr lang="id-ID" sz="1500"/>
              <a:t> </a:t>
            </a:r>
            <a:r>
              <a:rPr lang="id-ID" sz="1500" err="1"/>
              <a:t>Bayes</a:t>
            </a:r>
            <a:r>
              <a:rPr lang="id-ID" sz="1500"/>
              <a:t>.</a:t>
            </a:r>
          </a:p>
          <a:p>
            <a:pPr>
              <a:lnSpc>
                <a:spcPct val="150000"/>
              </a:lnSpc>
            </a:pPr>
            <a:r>
              <a:rPr lang="id-ID" sz="1500"/>
              <a:t>Model memberikan akurasi yang baik dengan dan tanpa </a:t>
            </a:r>
            <a:r>
              <a:rPr lang="id-ID" sz="1500" err="1"/>
              <a:t>laplace</a:t>
            </a:r>
            <a:r>
              <a:rPr lang="id-ID" sz="1500"/>
              <a:t> </a:t>
            </a:r>
            <a:r>
              <a:rPr lang="id-ID" sz="1500" err="1"/>
              <a:t>smoothing</a:t>
            </a:r>
            <a:r>
              <a:rPr lang="id-ID" sz="1500"/>
              <a:t>. Ini menandakan data pengujian masih dalam rentang distribusi </a:t>
            </a:r>
            <a:r>
              <a:rPr lang="id-ID" sz="1500" err="1"/>
              <a:t>gaussian</a:t>
            </a:r>
            <a:r>
              <a:rPr lang="id-ID" sz="1500"/>
              <a:t> sehingga menghilangkan kewajiban melakukan </a:t>
            </a:r>
            <a:r>
              <a:rPr lang="id-ID" sz="1500" err="1"/>
              <a:t>smoothing</a:t>
            </a:r>
            <a:r>
              <a:rPr lang="id-ID" sz="1500"/>
              <a:t>.</a:t>
            </a:r>
          </a:p>
          <a:p>
            <a:pPr>
              <a:lnSpc>
                <a:spcPct val="150000"/>
              </a:lnSpc>
            </a:pPr>
            <a:r>
              <a:rPr lang="id-ID" sz="1500"/>
              <a:t>Seluruh variabel atau fitur yang digunakan dalam pelatihan data membantu meningkatkan akurasi prediksi algoritma </a:t>
            </a:r>
            <a:r>
              <a:rPr lang="id-ID" sz="1500" err="1"/>
              <a:t>Naive</a:t>
            </a:r>
            <a:r>
              <a:rPr lang="id-ID" sz="1500"/>
              <a:t> </a:t>
            </a:r>
            <a:r>
              <a:rPr lang="id-ID" sz="1500" err="1"/>
              <a:t>Bayes</a:t>
            </a:r>
            <a:r>
              <a:rPr lang="id-ID" sz="1500"/>
              <a:t>.</a:t>
            </a:r>
          </a:p>
        </p:txBody>
      </p:sp>
    </p:spTree>
    <p:extLst>
      <p:ext uri="{BB962C8B-B14F-4D97-AF65-F5344CB8AC3E}">
        <p14:creationId xmlns:p14="http://schemas.microsoft.com/office/powerpoint/2010/main" val="3675089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CDBB5-9A2D-4422-A04E-C232350A721A}"/>
              </a:ext>
            </a:extLst>
          </p:cNvPr>
          <p:cNvSpPr>
            <a:spLocks noGrp="1"/>
          </p:cNvSpPr>
          <p:nvPr>
            <p:ph type="title"/>
          </p:nvPr>
        </p:nvSpPr>
        <p:spPr/>
        <p:txBody>
          <a:bodyPr/>
          <a:lstStyle/>
          <a:p>
            <a:r>
              <a:rPr lang="id-ID" dirty="0"/>
              <a:t>Referensi</a:t>
            </a:r>
          </a:p>
        </p:txBody>
      </p:sp>
      <p:sp>
        <p:nvSpPr>
          <p:cNvPr id="3" name="Content Placeholder 2">
            <a:extLst>
              <a:ext uri="{FF2B5EF4-FFF2-40B4-BE49-F238E27FC236}">
                <a16:creationId xmlns:a16="http://schemas.microsoft.com/office/drawing/2014/main" id="{82DF3642-6579-4607-B9C3-1A50EEE15759}"/>
              </a:ext>
            </a:extLst>
          </p:cNvPr>
          <p:cNvSpPr>
            <a:spLocks noGrp="1"/>
          </p:cNvSpPr>
          <p:nvPr>
            <p:ph idx="1"/>
          </p:nvPr>
        </p:nvSpPr>
        <p:spPr>
          <a:xfrm>
            <a:off x="571500" y="2200275"/>
            <a:ext cx="8001000" cy="2286001"/>
          </a:xfrm>
        </p:spPr>
        <p:txBody>
          <a:bodyPr>
            <a:normAutofit/>
          </a:bodyPr>
          <a:lstStyle/>
          <a:p>
            <a:pPr>
              <a:lnSpc>
                <a:spcPct val="150000"/>
              </a:lnSpc>
            </a:pPr>
            <a:r>
              <a:rPr lang="id-ID" sz="1350" dirty="0">
                <a:hlinkClick r:id="rId2">
                  <a:extLst>
                    <a:ext uri="{A12FA001-AC4F-418D-AE19-62706E023703}">
                      <ahyp:hlinkClr xmlns:ahyp="http://schemas.microsoft.com/office/drawing/2018/hyperlinkcolor" val="tx"/>
                    </a:ext>
                  </a:extLst>
                </a:hlinkClick>
              </a:rPr>
              <a:t>https://www.machinelearningplus.com/predictive-modeling/how-naive-bayes-algorithm-works-with-example-and-full-code/</a:t>
            </a:r>
            <a:endParaRPr lang="id-ID" sz="1350" dirty="0"/>
          </a:p>
          <a:p>
            <a:pPr>
              <a:lnSpc>
                <a:spcPct val="150000"/>
              </a:lnSpc>
            </a:pPr>
            <a:r>
              <a:rPr lang="id-ID" sz="1350" dirty="0">
                <a:hlinkClick r:id="rId3">
                  <a:extLst>
                    <a:ext uri="{A12FA001-AC4F-418D-AE19-62706E023703}">
                      <ahyp:hlinkClr xmlns:ahyp="http://schemas.microsoft.com/office/drawing/2018/hyperlinkcolor" val="tx"/>
                    </a:ext>
                  </a:extLst>
                </a:hlinkClick>
              </a:rPr>
              <a:t>https://scikit-learn.org/stable/</a:t>
            </a:r>
            <a:endParaRPr lang="id-ID" sz="1350" dirty="0"/>
          </a:p>
          <a:p>
            <a:pPr>
              <a:lnSpc>
                <a:spcPct val="150000"/>
              </a:lnSpc>
            </a:pPr>
            <a:r>
              <a:rPr lang="id-ID" sz="1350" dirty="0">
                <a:hlinkClick r:id="rId4">
                  <a:extLst>
                    <a:ext uri="{A12FA001-AC4F-418D-AE19-62706E023703}">
                      <ahyp:hlinkClr xmlns:ahyp="http://schemas.microsoft.com/office/drawing/2018/hyperlinkcolor" val="tx"/>
                    </a:ext>
                  </a:extLst>
                </a:hlinkClick>
              </a:rPr>
              <a:t>https://matplotlib.org/stable/contents.html</a:t>
            </a:r>
            <a:endParaRPr lang="id-ID" sz="1350" dirty="0"/>
          </a:p>
          <a:p>
            <a:pPr>
              <a:lnSpc>
                <a:spcPct val="150000"/>
              </a:lnSpc>
            </a:pPr>
            <a:r>
              <a:rPr lang="id-ID" sz="1350" dirty="0"/>
              <a:t>https://www.youtube.com/watch?v=iW5vHknFNbY&amp;t=621s</a:t>
            </a:r>
          </a:p>
        </p:txBody>
      </p:sp>
    </p:spTree>
    <p:extLst>
      <p:ext uri="{BB962C8B-B14F-4D97-AF65-F5344CB8AC3E}">
        <p14:creationId xmlns:p14="http://schemas.microsoft.com/office/powerpoint/2010/main" val="1012927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srgbClr val="FFFFFF"/>
              </a:solidFill>
              <a:latin typeface="Verdana Pro"/>
            </a:endParaRPr>
          </a:p>
        </p:txBody>
      </p:sp>
      <p:sp>
        <p:nvSpPr>
          <p:cNvPr id="2" name="Title 1">
            <a:extLst>
              <a:ext uri="{FF2B5EF4-FFF2-40B4-BE49-F238E27FC236}">
                <a16:creationId xmlns:a16="http://schemas.microsoft.com/office/drawing/2014/main" id="{B5F3106B-F74B-4E6C-B61A-8C1E0373941B}"/>
              </a:ext>
            </a:extLst>
          </p:cNvPr>
          <p:cNvSpPr>
            <a:spLocks noGrp="1"/>
          </p:cNvSpPr>
          <p:nvPr>
            <p:ph type="ctrTitle"/>
          </p:nvPr>
        </p:nvSpPr>
        <p:spPr>
          <a:xfrm>
            <a:off x="3038208" y="481619"/>
            <a:ext cx="5715000" cy="2015697"/>
          </a:xfrm>
        </p:spPr>
        <p:txBody>
          <a:bodyPr>
            <a:normAutofit/>
          </a:bodyPr>
          <a:lstStyle/>
          <a:p>
            <a:pPr algn="r">
              <a:lnSpc>
                <a:spcPct val="100000"/>
              </a:lnSpc>
            </a:pPr>
            <a:r>
              <a:rPr lang="en-US" sz="4800" dirty="0"/>
              <a:t>Support Vector Machine (SVM)</a:t>
            </a:r>
            <a:endParaRPr lang="id-ID" sz="4800" dirty="0"/>
          </a:p>
        </p:txBody>
      </p:sp>
      <p:sp>
        <p:nvSpPr>
          <p:cNvPr id="3" name="Subtitle 2">
            <a:extLst>
              <a:ext uri="{FF2B5EF4-FFF2-40B4-BE49-F238E27FC236}">
                <a16:creationId xmlns:a16="http://schemas.microsoft.com/office/drawing/2014/main" id="{6E734FFA-57DB-4BA4-8C88-72957C00EAE3}"/>
              </a:ext>
            </a:extLst>
          </p:cNvPr>
          <p:cNvSpPr>
            <a:spLocks noGrp="1"/>
          </p:cNvSpPr>
          <p:nvPr>
            <p:ph type="subTitle" idx="1"/>
          </p:nvPr>
        </p:nvSpPr>
        <p:spPr>
          <a:xfrm>
            <a:off x="4181208" y="2706901"/>
            <a:ext cx="4572000" cy="1219166"/>
          </a:xfrm>
        </p:spPr>
        <p:txBody>
          <a:bodyPr>
            <a:normAutofit/>
          </a:bodyPr>
          <a:lstStyle/>
          <a:p>
            <a:pPr algn="r">
              <a:lnSpc>
                <a:spcPct val="150000"/>
              </a:lnSpc>
            </a:pPr>
            <a:r>
              <a:rPr lang="id-ID" dirty="0"/>
              <a:t>Algoritma klasifikasi</a:t>
            </a:r>
            <a:r>
              <a:rPr lang="en-US" dirty="0"/>
              <a:t> </a:t>
            </a:r>
            <a:r>
              <a:rPr lang="en-US" dirty="0" err="1"/>
              <a:t>berdasarkan</a:t>
            </a:r>
            <a:r>
              <a:rPr lang="en-US" dirty="0"/>
              <a:t> decision boundaries </a:t>
            </a:r>
            <a:endParaRPr lang="id-ID" dirty="0"/>
          </a:p>
        </p:txBody>
      </p:sp>
      <p:pic>
        <p:nvPicPr>
          <p:cNvPr id="4" name="Picture 3" descr="Background pattern&#10;&#10;Description automatically generated">
            <a:extLst>
              <a:ext uri="{FF2B5EF4-FFF2-40B4-BE49-F238E27FC236}">
                <a16:creationId xmlns:a16="http://schemas.microsoft.com/office/drawing/2014/main" id="{7D70F4C8-5E50-4AC7-808F-1D64CF9B0327}"/>
              </a:ext>
            </a:extLst>
          </p:cNvPr>
          <p:cNvPicPr>
            <a:picLocks noChangeAspect="1"/>
          </p:cNvPicPr>
          <p:nvPr/>
        </p:nvPicPr>
        <p:blipFill rotWithShape="1">
          <a:blip r:embed="rId2"/>
          <a:srcRect l="21541" r="40959"/>
          <a:stretch/>
        </p:blipFill>
        <p:spPr>
          <a:xfrm>
            <a:off x="-2" y="-1"/>
            <a:ext cx="3429002" cy="5143502"/>
          </a:xfrm>
          <a:custGeom>
            <a:avLst/>
            <a:gdLst/>
            <a:ahLst/>
            <a:cxnLst/>
            <a:rect l="l" t="t" r="r" b="b"/>
            <a:pathLst>
              <a:path w="4572002" h="6858002">
                <a:moveTo>
                  <a:pt x="4295315" y="6438981"/>
                </a:moveTo>
                <a:lnTo>
                  <a:pt x="4275384" y="6463840"/>
                </a:lnTo>
                <a:lnTo>
                  <a:pt x="4275382" y="6463849"/>
                </a:lnTo>
                <a:lnTo>
                  <a:pt x="4261586" y="6513012"/>
                </a:lnTo>
                <a:lnTo>
                  <a:pt x="4242781" y="6546194"/>
                </a:lnTo>
                <a:lnTo>
                  <a:pt x="4242781" y="6546195"/>
                </a:lnTo>
                <a:lnTo>
                  <a:pt x="4259119" y="6521804"/>
                </a:lnTo>
                <a:lnTo>
                  <a:pt x="4261586" y="6513012"/>
                </a:lnTo>
                <a:lnTo>
                  <a:pt x="4264397" y="6508052"/>
                </a:lnTo>
                <a:lnTo>
                  <a:pt x="4275382" y="6463849"/>
                </a:lnTo>
                <a:lnTo>
                  <a:pt x="4275384" y="6463841"/>
                </a:lnTo>
                <a:cubicBezTo>
                  <a:pt x="4278336" y="6451650"/>
                  <a:pt x="4285813" y="6444077"/>
                  <a:pt x="4295315" y="6438981"/>
                </a:cubicBezTo>
                <a:close/>
                <a:moveTo>
                  <a:pt x="4211111" y="2836172"/>
                </a:moveTo>
                <a:lnTo>
                  <a:pt x="4202420" y="2848793"/>
                </a:lnTo>
                <a:cubicBezTo>
                  <a:pt x="4192420" y="2881226"/>
                  <a:pt x="4178988" y="2913982"/>
                  <a:pt x="4177881" y="2947862"/>
                </a:cubicBezTo>
                <a:lnTo>
                  <a:pt x="4177881" y="2947863"/>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8"/>
                </a:lnTo>
                <a:lnTo>
                  <a:pt x="4093355" y="3574409"/>
                </a:lnTo>
                <a:cubicBezTo>
                  <a:pt x="4092450" y="3582005"/>
                  <a:pt x="4096499" y="3590054"/>
                  <a:pt x="4105453" y="3606818"/>
                </a:cubicBezTo>
                <a:cubicBezTo>
                  <a:pt x="4109835" y="3614820"/>
                  <a:pt x="4112501" y="3624726"/>
                  <a:pt x="4118979" y="3630633"/>
                </a:cubicBezTo>
                <a:cubicBezTo>
                  <a:pt x="4127218" y="3638158"/>
                  <a:pt x="4132898" y="3646123"/>
                  <a:pt x="4136708" y="3654416"/>
                </a:cubicBezTo>
                <a:lnTo>
                  <a:pt x="4143220" y="3680164"/>
                </a:lnTo>
                <a:lnTo>
                  <a:pt x="4139172" y="3734837"/>
                </a:lnTo>
                <a:lnTo>
                  <a:pt x="4139172" y="3734838"/>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6645" y="3852620"/>
                </a:lnTo>
                <a:cubicBezTo>
                  <a:pt x="4114978" y="3863193"/>
                  <a:pt x="4117265" y="3874195"/>
                  <a:pt x="4126028" y="3885339"/>
                </a:cubicBezTo>
                <a:cubicBezTo>
                  <a:pt x="4135744" y="3897722"/>
                  <a:pt x="4143150" y="3910319"/>
                  <a:pt x="4148409" y="3923125"/>
                </a:cubicBezTo>
                <a:lnTo>
                  <a:pt x="4157913" y="3962160"/>
                </a:lnTo>
                <a:lnTo>
                  <a:pt x="4155523" y="4002410"/>
                </a:lnTo>
                <a:cubicBezTo>
                  <a:pt x="4152853" y="4016025"/>
                  <a:pt x="4148364" y="4029837"/>
                  <a:pt x="4142220" y="4043839"/>
                </a:cubicBezTo>
                <a:cubicBezTo>
                  <a:pt x="4133457" y="4063842"/>
                  <a:pt x="4128075" y="4083702"/>
                  <a:pt x="4127099" y="4103825"/>
                </a:cubicBezTo>
                <a:lnTo>
                  <a:pt x="4127099" y="4103826"/>
                </a:lnTo>
                <a:lnTo>
                  <a:pt x="4127099" y="4103826"/>
                </a:lnTo>
                <a:cubicBezTo>
                  <a:pt x="4126122" y="4123948"/>
                  <a:pt x="4129552" y="4144333"/>
                  <a:pt x="4138410" y="4165384"/>
                </a:cubicBezTo>
                <a:lnTo>
                  <a:pt x="4142315" y="4192388"/>
                </a:lnTo>
                <a:lnTo>
                  <a:pt x="4142220" y="4221391"/>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3"/>
                </a:lnTo>
                <a:lnTo>
                  <a:pt x="4116716" y="4800484"/>
                </a:lnTo>
                <a:cubicBezTo>
                  <a:pt x="4118597" y="4810581"/>
                  <a:pt x="4123170" y="4819964"/>
                  <a:pt x="4131552" y="4828917"/>
                </a:cubicBezTo>
                <a:cubicBezTo>
                  <a:pt x="4142601" y="4840633"/>
                  <a:pt x="4151364" y="4853636"/>
                  <a:pt x="4156484" y="4867614"/>
                </a:cubicBezTo>
                <a:lnTo>
                  <a:pt x="4161262" y="4889275"/>
                </a:lnTo>
                <a:lnTo>
                  <a:pt x="4159557" y="4912168"/>
                </a:lnTo>
                <a:cubicBezTo>
                  <a:pt x="4157842" y="4919978"/>
                  <a:pt x="4157485" y="4927122"/>
                  <a:pt x="4158155" y="4933804"/>
                </a:cubicBezTo>
                <a:lnTo>
                  <a:pt x="4158155" y="4933805"/>
                </a:lnTo>
                <a:lnTo>
                  <a:pt x="4158155" y="4933805"/>
                </a:lnTo>
                <a:cubicBezTo>
                  <a:pt x="4160163" y="4953853"/>
                  <a:pt x="4171415" y="4969749"/>
                  <a:pt x="4182989" y="4987038"/>
                </a:cubicBezTo>
                <a:cubicBezTo>
                  <a:pt x="4194228" y="5003802"/>
                  <a:pt x="4208326" y="5022853"/>
                  <a:pt x="4209468" y="5041522"/>
                </a:cubicBezTo>
                <a:cubicBezTo>
                  <a:pt x="4210706" y="5062669"/>
                  <a:pt x="4221137" y="5082339"/>
                  <a:pt x="4228472" y="5102461"/>
                </a:cubicBezTo>
                <a:lnTo>
                  <a:pt x="4235616" y="5133225"/>
                </a:lnTo>
                <a:lnTo>
                  <a:pt x="4228901" y="5166113"/>
                </a:lnTo>
                <a:lnTo>
                  <a:pt x="4228901" y="5166114"/>
                </a:lnTo>
                <a:lnTo>
                  <a:pt x="4228901" y="5166114"/>
                </a:lnTo>
                <a:cubicBezTo>
                  <a:pt x="4228139" y="5167638"/>
                  <a:pt x="4228711" y="5169781"/>
                  <a:pt x="4229592" y="5172091"/>
                </a:cubicBezTo>
                <a:lnTo>
                  <a:pt x="4232139" y="5179068"/>
                </a:lnTo>
                <a:lnTo>
                  <a:pt x="4231973" y="5229433"/>
                </a:lnTo>
                <a:cubicBezTo>
                  <a:pt x="4228139" y="5245268"/>
                  <a:pt x="4220423" y="5259937"/>
                  <a:pt x="4208516" y="5272796"/>
                </a:cubicBezTo>
                <a:cubicBezTo>
                  <a:pt x="4185226" y="5298086"/>
                  <a:pt x="4177689" y="5325412"/>
                  <a:pt x="4179637" y="5355014"/>
                </a:cubicBez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6" y="5480638"/>
                </a:cubicBezTo>
                <a:lnTo>
                  <a:pt x="4208850" y="5507668"/>
                </a:lnTo>
                <a:lnTo>
                  <a:pt x="4206630" y="5520422"/>
                </a:lnTo>
                <a:cubicBezTo>
                  <a:pt x="4204993" y="5524467"/>
                  <a:pt x="4202326" y="5528265"/>
                  <a:pt x="4198230" y="5531693"/>
                </a:cubicBezTo>
                <a:cubicBezTo>
                  <a:pt x="4191181" y="5537600"/>
                  <a:pt x="4187989" y="5542649"/>
                  <a:pt x="4188085" y="5547578"/>
                </a:cubicBezTo>
                <a:lnTo>
                  <a:pt x="4188085" y="5547578"/>
                </a:lnTo>
                <a:lnTo>
                  <a:pt x="4188085" y="5547579"/>
                </a:lnTo>
                <a:cubicBezTo>
                  <a:pt x="4188180" y="5552508"/>
                  <a:pt x="4191562" y="5557318"/>
                  <a:pt x="4197658" y="5562747"/>
                </a:cubicBezTo>
                <a:cubicBezTo>
                  <a:pt x="4240331" y="5600468"/>
                  <a:pt x="4267002" y="5646190"/>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cubicBezTo>
                  <a:pt x="4375877" y="5892038"/>
                  <a:pt x="4379782" y="5900611"/>
                  <a:pt x="4382997" y="5909351"/>
                </a:cubicBezTo>
                <a:lnTo>
                  <a:pt x="4389878" y="5935950"/>
                </a:lnTo>
                <a:lnTo>
                  <a:pt x="4389712" y="5964477"/>
                </a:lnTo>
                <a:cubicBezTo>
                  <a:pt x="4388783" y="5974097"/>
                  <a:pt x="4387306" y="5983766"/>
                  <a:pt x="4386258" y="5993291"/>
                </a:cubicBez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cubicBezTo>
                  <a:pt x="4309818" y="6139745"/>
                  <a:pt x="4314629" y="6145793"/>
                  <a:pt x="4325488" y="6155603"/>
                </a:cubicBezTo>
                <a:cubicBezTo>
                  <a:pt x="4347777" y="6175798"/>
                  <a:pt x="4359397" y="6200945"/>
                  <a:pt x="4364159" y="6228757"/>
                </a:cubicBezTo>
                <a:lnTo>
                  <a:pt x="4381496" y="6361540"/>
                </a:lnTo>
                <a:lnTo>
                  <a:pt x="4381289" y="6365204"/>
                </a:lnTo>
                <a:lnTo>
                  <a:pt x="4380007" y="6387910"/>
                </a:lnTo>
                <a:lnTo>
                  <a:pt x="4378243" y="6391549"/>
                </a:lnTo>
                <a:lnTo>
                  <a:pt x="4370589" y="6407332"/>
                </a:lnTo>
                <a:lnTo>
                  <a:pt x="4370589" y="6407333"/>
                </a:lnTo>
                <a:lnTo>
                  <a:pt x="4378243" y="6391549"/>
                </a:lnTo>
                <a:lnTo>
                  <a:pt x="4380008" y="6387910"/>
                </a:lnTo>
                <a:lnTo>
                  <a:pt x="4381289" y="6365204"/>
                </a:lnTo>
                <a:lnTo>
                  <a:pt x="4381496" y="6361540"/>
                </a:lnTo>
                <a:lnTo>
                  <a:pt x="4381496" y="6361540"/>
                </a:lnTo>
                <a:lnTo>
                  <a:pt x="4381496" y="6361539"/>
                </a:lnTo>
                <a:cubicBezTo>
                  <a:pt x="4377876" y="6317151"/>
                  <a:pt x="4371590" y="6272764"/>
                  <a:pt x="4364159" y="6228756"/>
                </a:cubicBezTo>
                <a:cubicBezTo>
                  <a:pt x="4359397" y="6200944"/>
                  <a:pt x="4347777" y="6175797"/>
                  <a:pt x="4325488" y="6155602"/>
                </a:cubicBezTo>
                <a:cubicBezTo>
                  <a:pt x="4320059" y="6150697"/>
                  <a:pt x="4316141" y="6146732"/>
                  <a:pt x="4313590" y="6143190"/>
                </a:cubicBezTo>
                <a:lnTo>
                  <a:pt x="4309890" y="6133315"/>
                </a:lnTo>
                <a:lnTo>
                  <a:pt x="4323582" y="6108739"/>
                </a:lnTo>
                <a:cubicBezTo>
                  <a:pt x="4343777" y="6082259"/>
                  <a:pt x="4362445" y="6054826"/>
                  <a:pt x="4379782" y="6026441"/>
                </a:cubicBezTo>
                <a:cubicBezTo>
                  <a:pt x="4385306" y="6017486"/>
                  <a:pt x="4385116" y="6004532"/>
                  <a:pt x="4386258" y="5993292"/>
                </a:cubicBezTo>
                <a:cubicBezTo>
                  <a:pt x="4388354" y="5974241"/>
                  <a:pt x="4392164" y="5954618"/>
                  <a:pt x="4389878" y="5935950"/>
                </a:cubicBezTo>
                <a:lnTo>
                  <a:pt x="4389878" y="5935950"/>
                </a:lnTo>
                <a:lnTo>
                  <a:pt x="4389878" y="5935949"/>
                </a:lnTo>
                <a:cubicBezTo>
                  <a:pt x="4387592" y="5918042"/>
                  <a:pt x="4379782" y="5900323"/>
                  <a:pt x="4371972" y="5883751"/>
                </a:cubicBezTo>
                <a:cubicBezTo>
                  <a:pt x="4350063" y="5837457"/>
                  <a:pt x="4322820" y="5794974"/>
                  <a:pt x="4283577" y="5760873"/>
                </a:cubicBezTo>
                <a:cubicBezTo>
                  <a:pt x="4278433" y="5756493"/>
                  <a:pt x="4276527" y="5747728"/>
                  <a:pt x="4274812" y="5740488"/>
                </a:cubicBezTo>
                <a:cubicBezTo>
                  <a:pt x="4271954" y="5728678"/>
                  <a:pt x="4269288" y="5716485"/>
                  <a:pt x="4268906" y="5704483"/>
                </a:cubicBezTo>
                <a:cubicBezTo>
                  <a:pt x="4267002" y="5646189"/>
                  <a:pt x="4240331" y="5600467"/>
                  <a:pt x="4197658" y="5562746"/>
                </a:cubicBezTo>
                <a:lnTo>
                  <a:pt x="4188085" y="5547578"/>
                </a:lnTo>
                <a:lnTo>
                  <a:pt x="4198230" y="5531694"/>
                </a:lnTo>
                <a:cubicBezTo>
                  <a:pt x="4206421" y="5524837"/>
                  <a:pt x="4208898" y="5516503"/>
                  <a:pt x="4208850" y="5507668"/>
                </a:cubicBez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lnTo>
                  <a:pt x="4179637" y="5355014"/>
                </a:lnTo>
                <a:lnTo>
                  <a:pt x="4181083" y="5326163"/>
                </a:lnTo>
                <a:cubicBezTo>
                  <a:pt x="4184464" y="5307422"/>
                  <a:pt x="4192990" y="5289657"/>
                  <a:pt x="4208516" y="5272797"/>
                </a:cubicBezTo>
                <a:cubicBezTo>
                  <a:pt x="4232329" y="5247079"/>
                  <a:pt x="4239379" y="5214122"/>
                  <a:pt x="4232139" y="5179068"/>
                </a:cubicBezTo>
                <a:lnTo>
                  <a:pt x="4232139" y="5179068"/>
                </a:lnTo>
                <a:lnTo>
                  <a:pt x="4232139" y="5179067"/>
                </a:lnTo>
                <a:cubicBezTo>
                  <a:pt x="4231663" y="5176876"/>
                  <a:pt x="4230473" y="5174400"/>
                  <a:pt x="4229592" y="5172090"/>
                </a:cubicBezTo>
                <a:lnTo>
                  <a:pt x="4228901" y="5166114"/>
                </a:lnTo>
                <a:lnTo>
                  <a:pt x="4235616" y="5133225"/>
                </a:lnTo>
                <a:lnTo>
                  <a:pt x="4235616" y="5133225"/>
                </a:lnTo>
                <a:lnTo>
                  <a:pt x="4235616" y="5133224"/>
                </a:lnTo>
                <a:cubicBezTo>
                  <a:pt x="4233865" y="5101639"/>
                  <a:pt x="4211325" y="5073241"/>
                  <a:pt x="4209468" y="5041521"/>
                </a:cubicBezTo>
                <a:cubicBezTo>
                  <a:pt x="4208326" y="5022852"/>
                  <a:pt x="4194228" y="5003801"/>
                  <a:pt x="4182989" y="4987037"/>
                </a:cubicBezTo>
                <a:cubicBezTo>
                  <a:pt x="4175273" y="4975511"/>
                  <a:pt x="4167700" y="4964604"/>
                  <a:pt x="4162914" y="4952673"/>
                </a:cubicBezTo>
                <a:lnTo>
                  <a:pt x="4158155" y="4933805"/>
                </a:lnTo>
                <a:lnTo>
                  <a:pt x="4159557" y="4912169"/>
                </a:lnTo>
                <a:cubicBezTo>
                  <a:pt x="4161319" y="4904358"/>
                  <a:pt x="4161831" y="4896714"/>
                  <a:pt x="4161262" y="4889276"/>
                </a:cubicBezTo>
                <a:lnTo>
                  <a:pt x="4161262" y="4889275"/>
                </a:lnTo>
                <a:lnTo>
                  <a:pt x="4161262" y="4889275"/>
                </a:lnTo>
                <a:cubicBezTo>
                  <a:pt x="4159556" y="4866958"/>
                  <a:pt x="4148126" y="4846490"/>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1"/>
                </a:lnTo>
                <a:lnTo>
                  <a:pt x="4196706" y="4363890"/>
                </a:lnTo>
                <a:cubicBezTo>
                  <a:pt x="4196514" y="4350554"/>
                  <a:pt x="4193466" y="4336457"/>
                  <a:pt x="4187752" y="4324645"/>
                </a:cubicBezTo>
                <a:cubicBezTo>
                  <a:pt x="4175749" y="4300070"/>
                  <a:pt x="4160129" y="4277401"/>
                  <a:pt x="4147936" y="4253014"/>
                </a:cubicBezTo>
                <a:lnTo>
                  <a:pt x="4142220" y="4221391"/>
                </a:lnTo>
                <a:lnTo>
                  <a:pt x="4142315" y="4192388"/>
                </a:lnTo>
                <a:lnTo>
                  <a:pt x="4142315" y="4192388"/>
                </a:lnTo>
                <a:lnTo>
                  <a:pt x="4142315" y="4192387"/>
                </a:lnTo>
                <a:cubicBezTo>
                  <a:pt x="4142411" y="4182767"/>
                  <a:pt x="4141839" y="4173480"/>
                  <a:pt x="4138410" y="4165383"/>
                </a:cubicBezTo>
                <a:cubicBezTo>
                  <a:pt x="4133981" y="4154857"/>
                  <a:pt x="4130909" y="4144498"/>
                  <a:pt x="4129066" y="4134256"/>
                </a:cubicBezTo>
                <a:lnTo>
                  <a:pt x="4127099" y="4103826"/>
                </a:lnTo>
                <a:lnTo>
                  <a:pt x="4142220" y="4043840"/>
                </a:lnTo>
                <a:cubicBezTo>
                  <a:pt x="4154508" y="4015835"/>
                  <a:pt x="4160175" y="3988593"/>
                  <a:pt x="4157913" y="3962160"/>
                </a:cubicBezTo>
                <a:lnTo>
                  <a:pt x="4157913" y="3962160"/>
                </a:lnTo>
                <a:lnTo>
                  <a:pt x="4157913" y="3962159"/>
                </a:lnTo>
                <a:cubicBezTo>
                  <a:pt x="4155651" y="3935727"/>
                  <a:pt x="4145460" y="3910104"/>
                  <a:pt x="4126028" y="3885338"/>
                </a:cubicBezTo>
                <a:cubicBezTo>
                  <a:pt x="4121646" y="3879766"/>
                  <a:pt x="4118884" y="3874229"/>
                  <a:pt x="4117425" y="3868764"/>
                </a:cubicBezTo>
                <a:lnTo>
                  <a:pt x="4116645" y="3852620"/>
                </a:lnTo>
                <a:lnTo>
                  <a:pt x="4130980" y="3822473"/>
                </a:lnTo>
                <a:cubicBezTo>
                  <a:pt x="4139172" y="3811614"/>
                  <a:pt x="4144316" y="3800897"/>
                  <a:pt x="4145911" y="3789777"/>
                </a:cubicBezTo>
                <a:lnTo>
                  <a:pt x="4145911" y="3789776"/>
                </a:lnTo>
                <a:lnTo>
                  <a:pt x="4145911" y="3789776"/>
                </a:lnTo>
                <a:cubicBezTo>
                  <a:pt x="4147507" y="3778655"/>
                  <a:pt x="4145554" y="3767130"/>
                  <a:pt x="4139554" y="3754652"/>
                </a:cubicBezTo>
                <a:lnTo>
                  <a:pt x="4139172" y="3734838"/>
                </a:lnTo>
                <a:lnTo>
                  <a:pt x="4143220" y="3680164"/>
                </a:lnTo>
                <a:lnTo>
                  <a:pt x="4143220" y="3680164"/>
                </a:lnTo>
                <a:lnTo>
                  <a:pt x="4143220" y="3680163"/>
                </a:lnTo>
                <a:cubicBezTo>
                  <a:pt x="4141696" y="3662494"/>
                  <a:pt x="4135458" y="3645682"/>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2"/>
                </a:lnTo>
                <a:lnTo>
                  <a:pt x="4193158" y="3077401"/>
                </a:lnTo>
                <a:cubicBezTo>
                  <a:pt x="4193372" y="3045777"/>
                  <a:pt x="4189562" y="3014153"/>
                  <a:pt x="4181465" y="2982148"/>
                </a:cubicBezTo>
                <a:lnTo>
                  <a:pt x="4177881" y="2947863"/>
                </a:lnTo>
                <a:lnTo>
                  <a:pt x="4182513" y="2914328"/>
                </a:lnTo>
                <a:cubicBezTo>
                  <a:pt x="4187561" y="2892181"/>
                  <a:pt x="4195753" y="2870416"/>
                  <a:pt x="4202420" y="2848794"/>
                </a:cubicBezTo>
                <a:cubicBezTo>
                  <a:pt x="4203753" y="2844317"/>
                  <a:pt x="4207039"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1"/>
                </a:lnTo>
                <a:cubicBezTo>
                  <a:pt x="4130791" y="2499773"/>
                  <a:pt x="4128410" y="2509024"/>
                  <a:pt x="4125838" y="2518264"/>
                </a:cubicBezTo>
                <a:cubicBezTo>
                  <a:pt x="4123171" y="2527790"/>
                  <a:pt x="4122027" y="2536457"/>
                  <a:pt x="4122194" y="2545006"/>
                </a:cubicBezTo>
                <a:lnTo>
                  <a:pt x="4122194" y="2545007"/>
                </a:lnTo>
                <a:lnTo>
                  <a:pt x="4122194" y="2545007"/>
                </a:lnTo>
                <a:cubicBezTo>
                  <a:pt x="4122360" y="2553556"/>
                  <a:pt x="4123837" y="2561986"/>
                  <a:pt x="4126408" y="2571035"/>
                </a:cubicBezTo>
                <a:cubicBezTo>
                  <a:pt x="4138410" y="2612946"/>
                  <a:pt x="4170987" y="2640951"/>
                  <a:pt x="4199562" y="2668002"/>
                </a:cubicBezTo>
                <a:cubicBezTo>
                  <a:pt x="4223947" y="2691055"/>
                  <a:pt x="4237663" y="2716964"/>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4653" y="2782305"/>
                </a:lnTo>
                <a:lnTo>
                  <a:pt x="4253873" y="2778006"/>
                </a:lnTo>
                <a:lnTo>
                  <a:pt x="4254283" y="2770758"/>
                </a:lnTo>
                <a:lnTo>
                  <a:pt x="4247953" y="2745352"/>
                </a:lnTo>
                <a:lnTo>
                  <a:pt x="4247952" y="2745348"/>
                </a:lnTo>
                <a:cubicBezTo>
                  <a:pt x="4237663" y="2716963"/>
                  <a:pt x="4223947" y="2691054"/>
                  <a:pt x="4199562" y="2668001"/>
                </a:cubicBezTo>
                <a:cubicBezTo>
                  <a:pt x="4170987" y="2640950"/>
                  <a:pt x="4138410" y="2612945"/>
                  <a:pt x="4126408" y="2571034"/>
                </a:cubicBezTo>
                <a:lnTo>
                  <a:pt x="4122194" y="2545007"/>
                </a:lnTo>
                <a:lnTo>
                  <a:pt x="4125838" y="2518265"/>
                </a:lnTo>
                <a:cubicBezTo>
                  <a:pt x="4130981" y="2499786"/>
                  <a:pt x="4135363" y="2481259"/>
                  <a:pt x="4134481" y="2463018"/>
                </a:cubicBez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51027" y="1453958"/>
                </a:moveTo>
                <a:lnTo>
                  <a:pt x="3745230" y="1459073"/>
                </a:lnTo>
                <a:lnTo>
                  <a:pt x="3745230" y="1459073"/>
                </a:lnTo>
                <a:lnTo>
                  <a:pt x="3745229" y="1459074"/>
                </a:lnTo>
                <a:lnTo>
                  <a:pt x="3736012" y="1481572"/>
                </a:lnTo>
                <a:lnTo>
                  <a:pt x="3745230" y="1459073"/>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cubicBezTo>
                  <a:pt x="3760922" y="348396"/>
                  <a:pt x="3763447" y="357874"/>
                  <a:pt x="3765590" y="367328"/>
                </a:cubicBezTo>
                <a:lnTo>
                  <a:pt x="3769400" y="395640"/>
                </a:lnTo>
                <a:cubicBezTo>
                  <a:pt x="3769590" y="376781"/>
                  <a:pt x="3762352" y="357921"/>
                  <a:pt x="3759494" y="338870"/>
                </a:cubicBez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5402" y="228949"/>
                </a:lnTo>
                <a:lnTo>
                  <a:pt x="3785402" y="228948"/>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1" y="21486"/>
                  <a:pt x="4218423" y="43012"/>
                  <a:pt x="4215374" y="63587"/>
                </a:cubicBezTo>
                <a:cubicBezTo>
                  <a:pt x="4209850" y="101308"/>
                  <a:pt x="4206420" y="139219"/>
                  <a:pt x="4201468" y="176939"/>
                </a:cubicBezTo>
                <a:cubicBezTo>
                  <a:pt x="4200324" y="184941"/>
                  <a:pt x="4198230"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4" y="1489720"/>
                </a:cubicBezTo>
                <a:cubicBezTo>
                  <a:pt x="4198992" y="1505724"/>
                  <a:pt x="4192324" y="1523059"/>
                  <a:pt x="4196324" y="1537537"/>
                </a:cubicBezTo>
                <a:cubicBezTo>
                  <a:pt x="4207374" y="1576019"/>
                  <a:pt x="4220709" y="1614120"/>
                  <a:pt x="4237473" y="1650317"/>
                </a:cubicBezTo>
                <a:cubicBezTo>
                  <a:pt x="4254428" y="1687086"/>
                  <a:pt x="4268716" y="1721185"/>
                  <a:pt x="4251572" y="1763287"/>
                </a:cubicBezTo>
                <a:cubicBezTo>
                  <a:pt x="4244331" y="1781194"/>
                  <a:pt x="4249476" y="1804816"/>
                  <a:pt x="4251380" y="1825393"/>
                </a:cubicBezTo>
                <a:cubicBezTo>
                  <a:pt x="4252904" y="1840441"/>
                  <a:pt x="4261478" y="1854920"/>
                  <a:pt x="4261478" y="1869780"/>
                </a:cubicBezTo>
                <a:cubicBezTo>
                  <a:pt x="4261478" y="1909408"/>
                  <a:pt x="4271574" y="1944649"/>
                  <a:pt x="4292149" y="1978940"/>
                </a:cubicBezTo>
                <a:cubicBezTo>
                  <a:pt x="4300149" y="1992279"/>
                  <a:pt x="4294815" y="2013043"/>
                  <a:pt x="4296911" y="2030378"/>
                </a:cubicBezTo>
                <a:cubicBezTo>
                  <a:pt x="4299387" y="2048668"/>
                  <a:pt x="4301673" y="2067525"/>
                  <a:pt x="4307200" y="2085054"/>
                </a:cubicBezTo>
                <a:cubicBezTo>
                  <a:pt x="4321678" y="2130393"/>
                  <a:pt x="4338061" y="2175163"/>
                  <a:pt x="4353301" y="2220312"/>
                </a:cubicBezTo>
                <a:cubicBezTo>
                  <a:pt x="4365876" y="2257459"/>
                  <a:pt x="4355969" y="2294039"/>
                  <a:pt x="4350635" y="2330806"/>
                </a:cubicBezTo>
                <a:cubicBezTo>
                  <a:pt x="4347205" y="2353859"/>
                  <a:pt x="4339013" y="2375383"/>
                  <a:pt x="4351205" y="2401292"/>
                </a:cubicBezTo>
                <a:cubicBezTo>
                  <a:pt x="4362827" y="2426059"/>
                  <a:pt x="4360159" y="2457492"/>
                  <a:pt x="4366446" y="2485307"/>
                </a:cubicBezTo>
                <a:cubicBezTo>
                  <a:pt x="4371780" y="2508742"/>
                  <a:pt x="4380354" y="2531409"/>
                  <a:pt x="4388736" y="2554079"/>
                </a:cubicBezTo>
                <a:cubicBezTo>
                  <a:pt x="4400167" y="2584942"/>
                  <a:pt x="4412167" y="2615421"/>
                  <a:pt x="4406453" y="2649143"/>
                </a:cubicBezTo>
                <a:cubicBezTo>
                  <a:pt x="4399975" y="2687436"/>
                  <a:pt x="4424359" y="2713723"/>
                  <a:pt x="4440554" y="2743826"/>
                </a:cubicBezTo>
                <a:cubicBezTo>
                  <a:pt x="4451602" y="2764590"/>
                  <a:pt x="4459795" y="2787259"/>
                  <a:pt x="4466653" y="2809930"/>
                </a:cubicBezTo>
                <a:cubicBezTo>
                  <a:pt x="4475607" y="2840219"/>
                  <a:pt x="4480941" y="2871462"/>
                  <a:pt x="4489704" y="2901943"/>
                </a:cubicBezTo>
                <a:cubicBezTo>
                  <a:pt x="4502848" y="2948047"/>
                  <a:pt x="4513136" y="2994722"/>
                  <a:pt x="4505896" y="3042728"/>
                </a:cubicBezTo>
                <a:cubicBezTo>
                  <a:pt x="4502658" y="3064827"/>
                  <a:pt x="4502848" y="3085403"/>
                  <a:pt x="4507612" y="3107500"/>
                </a:cubicBezTo>
                <a:cubicBezTo>
                  <a:pt x="4515422" y="3143695"/>
                  <a:pt x="4516375" y="3180844"/>
                  <a:pt x="4545521" y="3209993"/>
                </a:cubicBezTo>
                <a:cubicBezTo>
                  <a:pt x="4555810" y="3220280"/>
                  <a:pt x="4558476" y="3238758"/>
                  <a:pt x="4563810" y="3253809"/>
                </a:cubicBezTo>
                <a:cubicBezTo>
                  <a:pt x="4570098" y="3271145"/>
                  <a:pt x="4566858" y="3283908"/>
                  <a:pt x="4548570" y="3293244"/>
                </a:cubicBezTo>
                <a:cubicBezTo>
                  <a:pt x="4540379" y="3297434"/>
                  <a:pt x="4532377" y="3309437"/>
                  <a:pt x="4531043" y="3318771"/>
                </a:cubicBezTo>
                <a:cubicBezTo>
                  <a:pt x="4527043" y="3346776"/>
                  <a:pt x="4532949" y="3372495"/>
                  <a:pt x="4545904" y="3399546"/>
                </a:cubicBezTo>
                <a:cubicBezTo>
                  <a:pt x="4558096" y="3424883"/>
                  <a:pt x="4556762" y="3456508"/>
                  <a:pt x="4561524" y="3485275"/>
                </a:cubicBezTo>
                <a:cubicBezTo>
                  <a:pt x="4564954" y="3505657"/>
                  <a:pt x="4572002" y="3526042"/>
                  <a:pt x="4572002" y="3546617"/>
                </a:cubicBezTo>
                <a:cubicBezTo>
                  <a:pt x="4572002" y="3572146"/>
                  <a:pt x="4565906" y="3597482"/>
                  <a:pt x="4563620" y="3623201"/>
                </a:cubicBezTo>
                <a:cubicBezTo>
                  <a:pt x="4561716" y="3643204"/>
                  <a:pt x="4562478" y="3663589"/>
                  <a:pt x="4560192" y="3683591"/>
                </a:cubicBezTo>
                <a:cubicBezTo>
                  <a:pt x="4558476" y="3699976"/>
                  <a:pt x="4554096" y="3716168"/>
                  <a:pt x="4550476" y="3732361"/>
                </a:cubicBezTo>
                <a:cubicBezTo>
                  <a:pt x="4549142" y="3738267"/>
                  <a:pt x="4543997" y="3744173"/>
                  <a:pt x="4544759" y="3749506"/>
                </a:cubicBezTo>
                <a:cubicBezTo>
                  <a:pt x="4552952" y="3802467"/>
                  <a:pt x="4516375" y="3840569"/>
                  <a:pt x="4500182" y="3885338"/>
                </a:cubicBezTo>
                <a:cubicBezTo>
                  <a:pt x="4483035" y="3932394"/>
                  <a:pt x="4456747" y="3977925"/>
                  <a:pt x="4464557" y="4030503"/>
                </a:cubicBezTo>
                <a:cubicBezTo>
                  <a:pt x="4469319" y="4062318"/>
                  <a:pt x="4480369" y="4092989"/>
                  <a:pt x="4487038" y="4124614"/>
                </a:cubicBezTo>
                <a:cubicBezTo>
                  <a:pt x="4489324" y="4135854"/>
                  <a:pt x="4488942" y="4148427"/>
                  <a:pt x="4486656" y="4159667"/>
                </a:cubicBezTo>
                <a:cubicBezTo>
                  <a:pt x="4476177" y="4213961"/>
                  <a:pt x="4474653" y="4267493"/>
                  <a:pt x="4491800" y="4320837"/>
                </a:cubicBezTo>
                <a:cubicBezTo>
                  <a:pt x="4494658" y="4329979"/>
                  <a:pt x="4497324" y="4339695"/>
                  <a:pt x="4497324" y="4349222"/>
                </a:cubicBezTo>
                <a:cubicBezTo>
                  <a:pt x="4497324" y="4401419"/>
                  <a:pt x="4493324" y="4452665"/>
                  <a:pt x="4474653" y="4502579"/>
                </a:cubicBezTo>
                <a:cubicBezTo>
                  <a:pt x="4468367" y="4519343"/>
                  <a:pt x="4472367" y="4539728"/>
                  <a:pt x="4470843" y="4558207"/>
                </a:cubicBezTo>
                <a:cubicBezTo>
                  <a:pt x="4469511" y="4575351"/>
                  <a:pt x="4468939" y="4592878"/>
                  <a:pt x="4464557" y="4609452"/>
                </a:cubicBezTo>
                <a:cubicBezTo>
                  <a:pt x="4458081" y="4633647"/>
                  <a:pt x="4457319" y="4656126"/>
                  <a:pt x="4463033" y="4681083"/>
                </a:cubicBezTo>
                <a:cubicBezTo>
                  <a:pt x="4468367" y="4704895"/>
                  <a:pt x="4465701" y="4730614"/>
                  <a:pt x="4465891" y="4755381"/>
                </a:cubicBezTo>
                <a:cubicBezTo>
                  <a:pt x="4466081" y="4783004"/>
                  <a:pt x="4466271" y="4810627"/>
                  <a:pt x="4465319" y="4838250"/>
                </a:cubicBezTo>
                <a:cubicBezTo>
                  <a:pt x="4464939" y="4849300"/>
                  <a:pt x="4457319" y="4861873"/>
                  <a:pt x="4460367" y="4871019"/>
                </a:cubicBezTo>
                <a:cubicBezTo>
                  <a:pt x="4470653" y="4900546"/>
                  <a:pt x="4458271" y="4930075"/>
                  <a:pt x="4463795" y="4959602"/>
                </a:cubicBezTo>
                <a:cubicBezTo>
                  <a:pt x="4466653" y="4974082"/>
                  <a:pt x="4458843" y="4990465"/>
                  <a:pt x="4458081" y="5006086"/>
                </a:cubicBezTo>
                <a:cubicBezTo>
                  <a:pt x="4456747" y="5031614"/>
                  <a:pt x="4457319" y="5057141"/>
                  <a:pt x="4456937" y="5082670"/>
                </a:cubicBezTo>
                <a:cubicBezTo>
                  <a:pt x="4456747" y="5091052"/>
                  <a:pt x="4455985" y="5099245"/>
                  <a:pt x="4455602" y="5107627"/>
                </a:cubicBezTo>
                <a:cubicBezTo>
                  <a:pt x="4455222" y="5115057"/>
                  <a:pt x="4453508" y="5122867"/>
                  <a:pt x="4454840" y="5129916"/>
                </a:cubicBezTo>
                <a:cubicBezTo>
                  <a:pt x="4459605" y="5155445"/>
                  <a:pt x="4467415" y="5180591"/>
                  <a:pt x="4470463" y="5206308"/>
                </a:cubicBezTo>
                <a:cubicBezTo>
                  <a:pt x="4473129" y="5228597"/>
                  <a:pt x="4469511" y="5251650"/>
                  <a:pt x="4471415" y="5274129"/>
                </a:cubicBezTo>
                <a:cubicBezTo>
                  <a:pt x="4474653" y="5313754"/>
                  <a:pt x="4480369" y="5353379"/>
                  <a:pt x="4483989" y="5393005"/>
                </a:cubicBezTo>
                <a:cubicBezTo>
                  <a:pt x="4484751" y="5401579"/>
                  <a:pt x="4479987" y="5410531"/>
                  <a:pt x="4479607" y="5419295"/>
                </a:cubicBezTo>
                <a:cubicBezTo>
                  <a:pt x="4478655" y="5446728"/>
                  <a:pt x="4478463" y="5474161"/>
                  <a:pt x="4477893" y="5501594"/>
                </a:cubicBezTo>
                <a:cubicBezTo>
                  <a:pt x="4477701" y="5517215"/>
                  <a:pt x="4478273" y="5533027"/>
                  <a:pt x="4476559" y="5548460"/>
                </a:cubicBezTo>
                <a:cubicBezTo>
                  <a:pt x="4474273" y="5568842"/>
                  <a:pt x="4470843" y="5587321"/>
                  <a:pt x="4485703" y="5606372"/>
                </a:cubicBezTo>
                <a:cubicBezTo>
                  <a:pt x="4508754" y="5635711"/>
                  <a:pt x="4499800" y="5673050"/>
                  <a:pt x="4505134" y="5706959"/>
                </a:cubicBezTo>
                <a:cubicBezTo>
                  <a:pt x="4506468" y="5715723"/>
                  <a:pt x="4506658" y="5724678"/>
                  <a:pt x="4508182" y="5733440"/>
                </a:cubicBezTo>
                <a:cubicBezTo>
                  <a:pt x="4511040" y="5749634"/>
                  <a:pt x="4514278" y="5765635"/>
                  <a:pt x="4517519" y="5781830"/>
                </a:cubicBezTo>
                <a:cubicBezTo>
                  <a:pt x="4518089" y="5784686"/>
                  <a:pt x="4518281" y="5787924"/>
                  <a:pt x="4519233" y="5790592"/>
                </a:cubicBezTo>
                <a:cubicBezTo>
                  <a:pt x="4527233" y="5815169"/>
                  <a:pt x="4536377" y="5839361"/>
                  <a:pt x="4542855" y="5864318"/>
                </a:cubicBezTo>
                <a:cubicBezTo>
                  <a:pt x="4546094" y="5876511"/>
                  <a:pt x="4546476" y="5890037"/>
                  <a:pt x="4544759" y="5902610"/>
                </a:cubicBezTo>
                <a:cubicBezTo>
                  <a:pt x="4539807" y="5939377"/>
                  <a:pt x="4537711" y="5975764"/>
                  <a:pt x="4544951" y="6012723"/>
                </a:cubicBezTo>
                <a:cubicBezTo>
                  <a:pt x="4547808" y="6027392"/>
                  <a:pt x="4543045" y="6043776"/>
                  <a:pt x="4541331" y="6059397"/>
                </a:cubicBezTo>
                <a:cubicBezTo>
                  <a:pt x="4536759" y="6096736"/>
                  <a:pt x="4531805" y="6134075"/>
                  <a:pt x="4527425" y="6171605"/>
                </a:cubicBezTo>
                <a:cubicBezTo>
                  <a:pt x="4524757" y="6195037"/>
                  <a:pt x="4523233" y="6218660"/>
                  <a:pt x="4520567" y="6242093"/>
                </a:cubicBezTo>
                <a:cubicBezTo>
                  <a:pt x="4517327" y="6269144"/>
                  <a:pt x="4512374" y="6296005"/>
                  <a:pt x="4509706" y="6323058"/>
                </a:cubicBezTo>
                <a:cubicBezTo>
                  <a:pt x="4506658" y="6353919"/>
                  <a:pt x="4506088" y="6384972"/>
                  <a:pt x="4502848" y="6415833"/>
                </a:cubicBezTo>
                <a:cubicBezTo>
                  <a:pt x="4496562" y="6472225"/>
                  <a:pt x="4489132" y="6528424"/>
                  <a:pt x="4482083" y="6584812"/>
                </a:cubicBezTo>
                <a:cubicBezTo>
                  <a:pt x="4475225" y="6639488"/>
                  <a:pt x="4469129" y="6694164"/>
                  <a:pt x="4460557" y="6748458"/>
                </a:cubicBezTo>
                <a:cubicBezTo>
                  <a:pt x="4456937" y="6771319"/>
                  <a:pt x="4447030" y="6793035"/>
                  <a:pt x="4441506" y="6815516"/>
                </a:cubicBezTo>
                <a:lnTo>
                  <a:pt x="4431806" y="6858001"/>
                </a:lnTo>
                <a:lnTo>
                  <a:pt x="4259553" y="6858001"/>
                </a:lnTo>
                <a:lnTo>
                  <a:pt x="4265716" y="6812064"/>
                </a:lnTo>
                <a:lnTo>
                  <a:pt x="4265716" y="6812064"/>
                </a:lnTo>
                <a:lnTo>
                  <a:pt x="4265716" y="6812063"/>
                </a:lnTo>
                <a:cubicBezTo>
                  <a:pt x="4265240" y="6788417"/>
                  <a:pt x="4259954" y="6764841"/>
                  <a:pt x="4246238" y="6742552"/>
                </a:cubicBezTo>
                <a:lnTo>
                  <a:pt x="4232402" y="6702976"/>
                </a:lnTo>
                <a:lnTo>
                  <a:pt x="4235549" y="6683027"/>
                </a:lnTo>
                <a:cubicBezTo>
                  <a:pt x="4237915" y="6676306"/>
                  <a:pt x="4241666" y="6669496"/>
                  <a:pt x="4247000" y="6662542"/>
                </a:cubicBezTo>
                <a:cubicBezTo>
                  <a:pt x="4254334" y="6653111"/>
                  <a:pt x="4256191" y="6639108"/>
                  <a:pt x="4254095" y="6625225"/>
                </a:cubicBezTo>
                <a:lnTo>
                  <a:pt x="4254095" y="6625225"/>
                </a:lnTo>
                <a:lnTo>
                  <a:pt x="4254095" y="6625224"/>
                </a:lnTo>
                <a:cubicBezTo>
                  <a:pt x="4251999" y="6611341"/>
                  <a:pt x="4245951" y="6597578"/>
                  <a:pt x="4237473" y="6588625"/>
                </a:cubicBezTo>
                <a:lnTo>
                  <a:pt x="4214994" y="6564620"/>
                </a:lnTo>
                <a:lnTo>
                  <a:pt x="4214994" y="6564621"/>
                </a:lnTo>
                <a:cubicBezTo>
                  <a:pt x="4225281" y="6575479"/>
                  <a:pt x="4231377" y="6582147"/>
                  <a:pt x="4237473" y="6588626"/>
                </a:cubicBezTo>
                <a:lnTo>
                  <a:pt x="4254095" y="6625225"/>
                </a:lnTo>
                <a:lnTo>
                  <a:pt x="4254084" y="6645552"/>
                </a:lnTo>
                <a:cubicBezTo>
                  <a:pt x="4252965" y="6651967"/>
                  <a:pt x="4250667" y="6657826"/>
                  <a:pt x="4247000" y="6662541"/>
                </a:cubicBezTo>
                <a:cubicBezTo>
                  <a:pt x="4236332" y="6676448"/>
                  <a:pt x="4231997" y="6689783"/>
                  <a:pt x="4232402" y="6702976"/>
                </a:cubicBezTo>
                <a:lnTo>
                  <a:pt x="4232402" y="6702976"/>
                </a:lnTo>
                <a:lnTo>
                  <a:pt x="4232402" y="6702977"/>
                </a:lnTo>
                <a:cubicBezTo>
                  <a:pt x="4232807" y="6716169"/>
                  <a:pt x="4237951" y="6729219"/>
                  <a:pt x="4246238" y="6742553"/>
                </a:cubicBezTo>
                <a:cubicBezTo>
                  <a:pt x="4253096" y="6753698"/>
                  <a:pt x="4257847" y="6765164"/>
                  <a:pt x="4260942" y="6776800"/>
                </a:cubicBezTo>
                <a:lnTo>
                  <a:pt x="4265716" y="6812064"/>
                </a:lnTo>
                <a:lnTo>
                  <a:pt x="4259553" y="6858001"/>
                </a:lnTo>
                <a:lnTo>
                  <a:pt x="4259553" y="6858001"/>
                </a:lnTo>
                <a:lnTo>
                  <a:pt x="4259553" y="6858002"/>
                </a:lnTo>
                <a:lnTo>
                  <a:pt x="0" y="6858002"/>
                </a:lnTo>
                <a:lnTo>
                  <a:pt x="0" y="2"/>
                </a:lnTo>
                <a:lnTo>
                  <a:pt x="3766492" y="1"/>
                </a:lnTo>
                <a:lnTo>
                  <a:pt x="3769210" y="21486"/>
                </a:lnTo>
                <a:close/>
              </a:path>
            </a:pathLst>
          </a:custGeom>
        </p:spPr>
      </p:pic>
      <p:grpSp>
        <p:nvGrpSpPr>
          <p:cNvPr id="11" name="Group 10">
            <a:extLst>
              <a:ext uri="{FF2B5EF4-FFF2-40B4-BE49-F238E27FC236}">
                <a16:creationId xmlns:a16="http://schemas.microsoft.com/office/drawing/2014/main" id="{A7900967-84CA-47B4-9F1C-E787BAC149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72963" y="-1"/>
            <a:ext cx="663181" cy="5143501"/>
            <a:chOff x="3697284" y="-1"/>
            <a:chExt cx="884241" cy="6858001"/>
          </a:xfrm>
          <a:effectLst>
            <a:outerShdw blurRad="381000" dist="152400" algn="l" rotWithShape="0">
              <a:prstClr val="black">
                <a:alpha val="10000"/>
              </a:prstClr>
            </a:outerShdw>
          </a:effectLst>
        </p:grpSpPr>
        <p:sp>
          <p:nvSpPr>
            <p:cNvPr id="12" name="Freeform: Shape 11">
              <a:extLst>
                <a:ext uri="{FF2B5EF4-FFF2-40B4-BE49-F238E27FC236}">
                  <a16:creationId xmlns:a16="http://schemas.microsoft.com/office/drawing/2014/main" id="{CAB3C749-6482-440B-9386-94091006D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900">
                <a:buClrTx/>
              </a:pPr>
              <a:endParaRPr lang="en-US" sz="1350" kern="1200">
                <a:solidFill>
                  <a:srgbClr val="FFFFFF"/>
                </a:solidFill>
                <a:latin typeface="Verdana Pro"/>
              </a:endParaRPr>
            </a:p>
          </p:txBody>
        </p:sp>
        <p:sp>
          <p:nvSpPr>
            <p:cNvPr id="13" name="Freeform: Shape 12">
              <a:extLst>
                <a:ext uri="{FF2B5EF4-FFF2-40B4-BE49-F238E27FC236}">
                  <a16:creationId xmlns:a16="http://schemas.microsoft.com/office/drawing/2014/main" id="{3C5C6B36-2238-4BBF-87F8-B1B3F5DD5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900">
                <a:buClrTx/>
              </a:pPr>
              <a:endParaRPr lang="en-US" sz="1350" kern="1200">
                <a:solidFill>
                  <a:srgbClr val="FFFFFF"/>
                </a:solidFill>
                <a:latin typeface="Verdana Pro"/>
              </a:endParaRPr>
            </a:p>
          </p:txBody>
        </p:sp>
      </p:grpSp>
    </p:spTree>
    <p:extLst>
      <p:ext uri="{BB962C8B-B14F-4D97-AF65-F5344CB8AC3E}">
        <p14:creationId xmlns:p14="http://schemas.microsoft.com/office/powerpoint/2010/main" val="151618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47">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srgbClr val="FFFFFF"/>
              </a:solidFill>
              <a:latin typeface="Verdana Pro"/>
            </a:endParaRPr>
          </a:p>
        </p:txBody>
      </p:sp>
      <p:sp>
        <p:nvSpPr>
          <p:cNvPr id="2" name="Title 1">
            <a:extLst>
              <a:ext uri="{FF2B5EF4-FFF2-40B4-BE49-F238E27FC236}">
                <a16:creationId xmlns:a16="http://schemas.microsoft.com/office/drawing/2014/main" id="{926D1D7D-AF0E-423B-90E9-386AAA87A98E}"/>
              </a:ext>
            </a:extLst>
          </p:cNvPr>
          <p:cNvSpPr>
            <a:spLocks noGrp="1"/>
          </p:cNvSpPr>
          <p:nvPr>
            <p:ph type="title"/>
          </p:nvPr>
        </p:nvSpPr>
        <p:spPr>
          <a:xfrm>
            <a:off x="715294" y="256093"/>
            <a:ext cx="3428999" cy="630814"/>
          </a:xfrm>
        </p:spPr>
        <p:txBody>
          <a:bodyPr vert="horz" lIns="68580" tIns="34290" rIns="68580" bIns="34290" rtlCol="0" anchor="b" anchorCtr="0">
            <a:normAutofit/>
          </a:bodyPr>
          <a:lstStyle/>
          <a:p>
            <a:r>
              <a:rPr lang="en-US" dirty="0"/>
              <a:t>Objective SVM </a:t>
            </a:r>
          </a:p>
        </p:txBody>
      </p:sp>
      <p:sp>
        <p:nvSpPr>
          <p:cNvPr id="3" name="Content Placeholder 2">
            <a:extLst>
              <a:ext uri="{FF2B5EF4-FFF2-40B4-BE49-F238E27FC236}">
                <a16:creationId xmlns:a16="http://schemas.microsoft.com/office/drawing/2014/main" id="{BCB6BF48-A989-4E9E-BDBB-A4B3A6A6EE3F}"/>
              </a:ext>
            </a:extLst>
          </p:cNvPr>
          <p:cNvSpPr>
            <a:spLocks noGrp="1"/>
          </p:cNvSpPr>
          <p:nvPr>
            <p:ph idx="1"/>
          </p:nvPr>
        </p:nvSpPr>
        <p:spPr>
          <a:xfrm>
            <a:off x="74429" y="957755"/>
            <a:ext cx="4069864" cy="3200177"/>
          </a:xfrm>
        </p:spPr>
        <p:txBody>
          <a:bodyPr vert="horz" lIns="68580" tIns="34290" rIns="68580" bIns="34290" rtlCol="0">
            <a:normAutofit/>
          </a:bodyPr>
          <a:lstStyle/>
          <a:p>
            <a:pPr marL="0" indent="0">
              <a:lnSpc>
                <a:spcPct val="150000"/>
              </a:lnSpc>
              <a:buNone/>
            </a:pPr>
            <a:r>
              <a:rPr lang="en-US" sz="1050" dirty="0"/>
              <a:t>SVM pada </a:t>
            </a:r>
            <a:r>
              <a:rPr lang="en-US" sz="1050" dirty="0" err="1"/>
              <a:t>dasarnya</a:t>
            </a:r>
            <a:r>
              <a:rPr lang="en-US" sz="1050" dirty="0"/>
              <a:t> </a:t>
            </a:r>
            <a:r>
              <a:rPr lang="en-US" sz="1050" dirty="0" err="1"/>
              <a:t>akan</a:t>
            </a:r>
            <a:r>
              <a:rPr lang="en-US" sz="1050" dirty="0"/>
              <a:t> </a:t>
            </a:r>
            <a:r>
              <a:rPr lang="en-US" sz="1050" dirty="0" err="1"/>
              <a:t>mencari</a:t>
            </a:r>
            <a:r>
              <a:rPr lang="en-US" sz="1050" dirty="0"/>
              <a:t> </a:t>
            </a:r>
            <a:r>
              <a:rPr lang="en-US" sz="1050" dirty="0" err="1"/>
              <a:t>sebuah</a:t>
            </a:r>
            <a:r>
              <a:rPr lang="en-US" sz="1050" dirty="0"/>
              <a:t> hyperplane pada </a:t>
            </a:r>
            <a:r>
              <a:rPr lang="en-US" sz="1050" dirty="0" err="1"/>
              <a:t>ruang</a:t>
            </a:r>
            <a:r>
              <a:rPr lang="en-US" sz="1050" dirty="0"/>
              <a:t> </a:t>
            </a:r>
            <a:r>
              <a:rPr lang="en-US" sz="1050" dirty="0" err="1"/>
              <a:t>dimensi</a:t>
            </a:r>
            <a:r>
              <a:rPr lang="en-US" sz="1050" dirty="0"/>
              <a:t> </a:t>
            </a:r>
            <a:r>
              <a:rPr lang="en-US" sz="1050" dirty="0" err="1"/>
              <a:t>ke</a:t>
            </a:r>
            <a:r>
              <a:rPr lang="en-US" sz="1050" dirty="0"/>
              <a:t>-N yang </a:t>
            </a:r>
            <a:r>
              <a:rPr lang="en-US" sz="1050" dirty="0" err="1"/>
              <a:t>akan</a:t>
            </a:r>
            <a:r>
              <a:rPr lang="en-US" sz="1050" dirty="0"/>
              <a:t> </a:t>
            </a:r>
            <a:r>
              <a:rPr lang="en-US" sz="1050" dirty="0" err="1"/>
              <a:t>mengklasifikasi</a:t>
            </a:r>
            <a:r>
              <a:rPr lang="en-US" sz="1050" dirty="0"/>
              <a:t> data </a:t>
            </a:r>
            <a:r>
              <a:rPr lang="en-US" sz="1050" dirty="0" err="1"/>
              <a:t>poin</a:t>
            </a:r>
            <a:r>
              <a:rPr lang="en-US" sz="1050" dirty="0"/>
              <a:t> yang </a:t>
            </a:r>
            <a:r>
              <a:rPr lang="en-US" sz="1050" dirty="0" err="1"/>
              <a:t>berbeda</a:t>
            </a:r>
            <a:r>
              <a:rPr lang="en-US" sz="1050" dirty="0"/>
              <a:t>. </a:t>
            </a:r>
          </a:p>
          <a:p>
            <a:pPr marL="0" indent="0">
              <a:lnSpc>
                <a:spcPct val="150000"/>
              </a:lnSpc>
              <a:buNone/>
            </a:pPr>
            <a:endParaRPr lang="en-US" sz="1050" dirty="0"/>
          </a:p>
          <a:p>
            <a:pPr marL="0" indent="0">
              <a:lnSpc>
                <a:spcPct val="150000"/>
              </a:lnSpc>
              <a:buNone/>
            </a:pPr>
            <a:r>
              <a:rPr lang="en-US" sz="1050" dirty="0"/>
              <a:t>Untuk </a:t>
            </a:r>
            <a:r>
              <a:rPr lang="en-US" sz="1050" dirty="0" err="1"/>
              <a:t>memisahkan</a:t>
            </a:r>
            <a:r>
              <a:rPr lang="en-US" sz="1050" dirty="0"/>
              <a:t> </a:t>
            </a:r>
            <a:r>
              <a:rPr lang="en-US" sz="1050" dirty="0" err="1"/>
              <a:t>kelas</a:t>
            </a:r>
            <a:r>
              <a:rPr lang="en-US" sz="1050" dirty="0"/>
              <a:t> data </a:t>
            </a:r>
            <a:r>
              <a:rPr lang="en-US" sz="1050" dirty="0" err="1"/>
              <a:t>poin</a:t>
            </a:r>
            <a:r>
              <a:rPr lang="en-US" sz="1050" dirty="0"/>
              <a:t> </a:t>
            </a:r>
            <a:r>
              <a:rPr lang="en-US" sz="1050" dirty="0" err="1"/>
              <a:t>tersebut</a:t>
            </a:r>
            <a:r>
              <a:rPr lang="en-US" sz="1050" dirty="0"/>
              <a:t> </a:t>
            </a:r>
            <a:r>
              <a:rPr lang="en-US" sz="1050" dirty="0" err="1"/>
              <a:t>ada</a:t>
            </a:r>
            <a:r>
              <a:rPr lang="en-US" sz="1050" dirty="0"/>
              <a:t> </a:t>
            </a:r>
            <a:r>
              <a:rPr lang="en-US" sz="1050" dirty="0" err="1"/>
              <a:t>banyak</a:t>
            </a:r>
            <a:r>
              <a:rPr lang="en-US" sz="1050" dirty="0"/>
              <a:t> </a:t>
            </a:r>
            <a:r>
              <a:rPr lang="en-US" sz="1050" dirty="0" err="1"/>
              <a:t>kemungkinan</a:t>
            </a:r>
            <a:r>
              <a:rPr lang="en-US" sz="1050" dirty="0"/>
              <a:t> hyperplane yang </a:t>
            </a:r>
            <a:r>
              <a:rPr lang="en-US" sz="1050" dirty="0" err="1"/>
              <a:t>dibentuk</a:t>
            </a:r>
            <a:r>
              <a:rPr lang="en-US" sz="1050" dirty="0"/>
              <a:t> dan goals </a:t>
            </a:r>
            <a:r>
              <a:rPr lang="en-US" sz="1050" dirty="0" err="1"/>
              <a:t>kita</a:t>
            </a:r>
            <a:r>
              <a:rPr lang="en-US" sz="1050" dirty="0"/>
              <a:t> </a:t>
            </a:r>
            <a:r>
              <a:rPr lang="en-US" sz="1050" dirty="0" err="1"/>
              <a:t>adalah</a:t>
            </a:r>
            <a:r>
              <a:rPr lang="en-US" sz="1050" dirty="0"/>
              <a:t> </a:t>
            </a:r>
            <a:r>
              <a:rPr lang="en-US" sz="1050" dirty="0" err="1"/>
              <a:t>mencari</a:t>
            </a:r>
            <a:r>
              <a:rPr lang="en-US" sz="1050" dirty="0"/>
              <a:t> hyperplane </a:t>
            </a:r>
            <a:r>
              <a:rPr lang="en-US" sz="1050" dirty="0" err="1"/>
              <a:t>dengan</a:t>
            </a:r>
            <a:r>
              <a:rPr lang="en-US" sz="1050" dirty="0"/>
              <a:t> margin paling </a:t>
            </a:r>
            <a:r>
              <a:rPr lang="en-US" sz="1050" dirty="0" err="1"/>
              <a:t>maksimum</a:t>
            </a:r>
            <a:r>
              <a:rPr lang="en-US" sz="1050" dirty="0"/>
              <a:t>. </a:t>
            </a:r>
          </a:p>
          <a:p>
            <a:pPr marL="0" indent="0">
              <a:lnSpc>
                <a:spcPct val="150000"/>
              </a:lnSpc>
              <a:buNone/>
            </a:pPr>
            <a:endParaRPr lang="en-US" sz="1050" dirty="0"/>
          </a:p>
          <a:p>
            <a:pPr marL="0" indent="0">
              <a:lnSpc>
                <a:spcPct val="150000"/>
              </a:lnSpc>
              <a:buNone/>
            </a:pPr>
            <a:r>
              <a:rPr lang="en-US" sz="1050" dirty="0"/>
              <a:t>Support vector </a:t>
            </a:r>
            <a:r>
              <a:rPr lang="en-US" sz="1050" dirty="0" err="1"/>
              <a:t>adalah</a:t>
            </a:r>
            <a:r>
              <a:rPr lang="en-US" sz="1050" dirty="0"/>
              <a:t> data </a:t>
            </a:r>
            <a:r>
              <a:rPr lang="en-US" sz="1050" dirty="0" err="1"/>
              <a:t>poin</a:t>
            </a:r>
            <a:r>
              <a:rPr lang="en-US" sz="1050" dirty="0"/>
              <a:t> </a:t>
            </a:r>
            <a:r>
              <a:rPr lang="en-US" sz="1050" dirty="0" err="1"/>
              <a:t>terdekat</a:t>
            </a:r>
            <a:r>
              <a:rPr lang="en-US" sz="1050" dirty="0"/>
              <a:t> </a:t>
            </a:r>
            <a:r>
              <a:rPr lang="en-US" sz="1050" dirty="0" err="1"/>
              <a:t>dari</a:t>
            </a:r>
            <a:r>
              <a:rPr lang="en-US" sz="1050" dirty="0"/>
              <a:t> hyperplane. </a:t>
            </a:r>
          </a:p>
        </p:txBody>
      </p:sp>
      <p:sp>
        <p:nvSpPr>
          <p:cNvPr id="55" name="Freeform: Shape 49">
            <a:extLst>
              <a:ext uri="{FF2B5EF4-FFF2-40B4-BE49-F238E27FC236}">
                <a16:creationId xmlns:a16="http://schemas.microsoft.com/office/drawing/2014/main" id="{5811A85E-38EA-465A-84F9-6230CF743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43982" y="0"/>
            <a:ext cx="656036" cy="51435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900">
              <a:buClrTx/>
            </a:pPr>
            <a:endParaRPr lang="en-US" sz="1350" kern="1200">
              <a:solidFill>
                <a:srgbClr val="FFFFFF"/>
              </a:solidFill>
              <a:latin typeface="Verdana Pro"/>
            </a:endParaRPr>
          </a:p>
        </p:txBody>
      </p:sp>
      <p:sp>
        <p:nvSpPr>
          <p:cNvPr id="56" name="Freeform: Shape 51">
            <a:extLst>
              <a:ext uri="{FF2B5EF4-FFF2-40B4-BE49-F238E27FC236}">
                <a16:creationId xmlns:a16="http://schemas.microsoft.com/office/drawing/2014/main" id="{866290A3-7E80-441D-AA1E-5263326B1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43982" y="0"/>
            <a:ext cx="656036" cy="51435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900">
              <a:buClrTx/>
            </a:pPr>
            <a:endParaRPr lang="en-US" sz="1350" kern="1200">
              <a:solidFill>
                <a:srgbClr val="FFFFFF"/>
              </a:solidFill>
              <a:latin typeface="Verdana Pro"/>
            </a:endParaRPr>
          </a:p>
        </p:txBody>
      </p:sp>
      <p:sp>
        <p:nvSpPr>
          <p:cNvPr id="44" name="Content Placeholder 2">
            <a:extLst>
              <a:ext uri="{FF2B5EF4-FFF2-40B4-BE49-F238E27FC236}">
                <a16:creationId xmlns:a16="http://schemas.microsoft.com/office/drawing/2014/main" id="{7140BA5C-18AA-4EA6-9A9B-A804B36B6D16}"/>
              </a:ext>
            </a:extLst>
          </p:cNvPr>
          <p:cNvSpPr txBox="1">
            <a:spLocks/>
          </p:cNvSpPr>
          <p:nvPr/>
        </p:nvSpPr>
        <p:spPr>
          <a:xfrm>
            <a:off x="74428" y="4328366"/>
            <a:ext cx="4169554" cy="81513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50000"/>
              </a:lnSpc>
              <a:spcBef>
                <a:spcPts val="750"/>
              </a:spcBef>
              <a:buClrTx/>
              <a:buNone/>
            </a:pPr>
            <a:r>
              <a:rPr lang="id-ID" sz="900" dirty="0">
                <a:solidFill>
                  <a:srgbClr val="FFFFFF"/>
                </a:solidFill>
                <a:latin typeface="Verdana Pro"/>
              </a:rPr>
              <a:t>Sumber:</a:t>
            </a:r>
            <a:endParaRPr lang="en-US" sz="900" dirty="0">
              <a:solidFill>
                <a:srgbClr val="FFFFFF"/>
              </a:solidFill>
              <a:latin typeface="Verdana Pro"/>
            </a:endParaRPr>
          </a:p>
          <a:p>
            <a:pPr marL="0" indent="0" defTabSz="685800">
              <a:lnSpc>
                <a:spcPct val="150000"/>
              </a:lnSpc>
              <a:spcBef>
                <a:spcPts val="750"/>
              </a:spcBef>
              <a:buClrTx/>
              <a:buNone/>
            </a:pPr>
            <a:r>
              <a:rPr lang="id-ID" sz="900" dirty="0">
                <a:solidFill>
                  <a:srgbClr val="FFFFFF"/>
                </a:solidFill>
                <a:latin typeface="Verdana Pro"/>
              </a:rPr>
              <a:t> https://towardsdatascience.com/support-vector-machine-introduction-to-machine-learning-algorithms-934a444fca47</a:t>
            </a:r>
            <a:endParaRPr lang="en-US" sz="900" dirty="0">
              <a:solidFill>
                <a:srgbClr val="FFFFFF"/>
              </a:solidFill>
              <a:latin typeface="Verdana Pro"/>
            </a:endParaRPr>
          </a:p>
        </p:txBody>
      </p:sp>
      <p:pic>
        <p:nvPicPr>
          <p:cNvPr id="6" name="Picture 5">
            <a:extLst>
              <a:ext uri="{FF2B5EF4-FFF2-40B4-BE49-F238E27FC236}">
                <a16:creationId xmlns:a16="http://schemas.microsoft.com/office/drawing/2014/main" id="{7D60093C-A06F-46B4-937E-735BC828F18E}"/>
              </a:ext>
            </a:extLst>
          </p:cNvPr>
          <p:cNvPicPr>
            <a:picLocks noChangeAspect="1"/>
          </p:cNvPicPr>
          <p:nvPr/>
        </p:nvPicPr>
        <p:blipFill>
          <a:blip r:embed="rId3"/>
          <a:stretch>
            <a:fillRect/>
          </a:stretch>
        </p:blipFill>
        <p:spPr>
          <a:xfrm>
            <a:off x="5785699" y="324440"/>
            <a:ext cx="2272097" cy="2247310"/>
          </a:xfrm>
          <a:prstGeom prst="rect">
            <a:avLst/>
          </a:prstGeom>
        </p:spPr>
      </p:pic>
      <p:pic>
        <p:nvPicPr>
          <p:cNvPr id="8" name="Picture 7">
            <a:extLst>
              <a:ext uri="{FF2B5EF4-FFF2-40B4-BE49-F238E27FC236}">
                <a16:creationId xmlns:a16="http://schemas.microsoft.com/office/drawing/2014/main" id="{961E8302-2990-4F93-8CA7-E562CB8D34E9}"/>
              </a:ext>
            </a:extLst>
          </p:cNvPr>
          <p:cNvPicPr>
            <a:picLocks noChangeAspect="1"/>
          </p:cNvPicPr>
          <p:nvPr/>
        </p:nvPicPr>
        <p:blipFill>
          <a:blip r:embed="rId4"/>
          <a:stretch>
            <a:fillRect/>
          </a:stretch>
        </p:blipFill>
        <p:spPr>
          <a:xfrm>
            <a:off x="5781371" y="2749630"/>
            <a:ext cx="2272097" cy="2115130"/>
          </a:xfrm>
          <a:prstGeom prst="rect">
            <a:avLst/>
          </a:prstGeom>
        </p:spPr>
      </p:pic>
    </p:spTree>
    <p:extLst>
      <p:ext uri="{BB962C8B-B14F-4D97-AF65-F5344CB8AC3E}">
        <p14:creationId xmlns:p14="http://schemas.microsoft.com/office/powerpoint/2010/main" val="811260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0213C4-4496-4E23-B496-418ED90A7385}"/>
              </a:ext>
            </a:extLst>
          </p:cNvPr>
          <p:cNvSpPr>
            <a:spLocks noGrp="1"/>
          </p:cNvSpPr>
          <p:nvPr>
            <p:ph type="title"/>
          </p:nvPr>
        </p:nvSpPr>
        <p:spPr>
          <a:xfrm>
            <a:off x="136565" y="-305349"/>
            <a:ext cx="8870868" cy="1159932"/>
          </a:xfrm>
        </p:spPr>
        <p:txBody>
          <a:bodyPr vert="horz" lIns="91440" tIns="45720" rIns="91440" bIns="45720" rtlCol="0" anchor="b" anchorCtr="0">
            <a:normAutofit/>
          </a:bodyPr>
          <a:lstStyle/>
          <a:p>
            <a:pPr algn="ctr" defTabSz="914400"/>
            <a:r>
              <a:rPr lang="en-US" sz="2400" dirty="0" err="1"/>
              <a:t>Visualisasi</a:t>
            </a:r>
            <a:r>
              <a:rPr lang="en-US" sz="2400" dirty="0"/>
              <a:t> </a:t>
            </a:r>
            <a:r>
              <a:rPr lang="en-US" sz="2400" dirty="0" err="1"/>
              <a:t>Klasifikasi</a:t>
            </a:r>
            <a:r>
              <a:rPr lang="en-US" sz="2400" dirty="0"/>
              <a:t> Kernel </a:t>
            </a:r>
          </a:p>
        </p:txBody>
      </p:sp>
      <p:pic>
        <p:nvPicPr>
          <p:cNvPr id="4" name="Picture 3">
            <a:extLst>
              <a:ext uri="{FF2B5EF4-FFF2-40B4-BE49-F238E27FC236}">
                <a16:creationId xmlns:a16="http://schemas.microsoft.com/office/drawing/2014/main" id="{D8F1DC6C-DB61-4D49-87FD-5ED5E650242C}"/>
              </a:ext>
            </a:extLst>
          </p:cNvPr>
          <p:cNvPicPr>
            <a:picLocks noChangeAspect="1"/>
          </p:cNvPicPr>
          <p:nvPr/>
        </p:nvPicPr>
        <p:blipFill>
          <a:blip r:embed="rId2">
            <a:duotone>
              <a:prstClr val="black"/>
              <a:srgbClr val="D9C3A5">
                <a:tint val="50000"/>
                <a:satMod val="180000"/>
              </a:srgbClr>
            </a:duotone>
          </a:blip>
          <a:stretch>
            <a:fillRect/>
          </a:stretch>
        </p:blipFill>
        <p:spPr>
          <a:xfrm>
            <a:off x="420126" y="962157"/>
            <a:ext cx="4263114" cy="3219185"/>
          </a:xfrm>
          <a:prstGeom prst="rect">
            <a:avLst/>
          </a:prstGeom>
        </p:spPr>
      </p:pic>
      <p:sp>
        <p:nvSpPr>
          <p:cNvPr id="5" name="Content Placeholder 2">
            <a:extLst>
              <a:ext uri="{FF2B5EF4-FFF2-40B4-BE49-F238E27FC236}">
                <a16:creationId xmlns:a16="http://schemas.microsoft.com/office/drawing/2014/main" id="{1BD94EB5-5765-45B3-A368-477209B080CF}"/>
              </a:ext>
            </a:extLst>
          </p:cNvPr>
          <p:cNvSpPr>
            <a:spLocks noGrp="1"/>
          </p:cNvSpPr>
          <p:nvPr>
            <p:ph idx="1"/>
          </p:nvPr>
        </p:nvSpPr>
        <p:spPr>
          <a:xfrm>
            <a:off x="4784652" y="1895565"/>
            <a:ext cx="4069864" cy="1590585"/>
          </a:xfrm>
        </p:spPr>
        <p:txBody>
          <a:bodyPr vert="horz" lIns="68580" tIns="34290" rIns="68580" bIns="34290" rtlCol="0">
            <a:normAutofit/>
          </a:bodyPr>
          <a:lstStyle/>
          <a:p>
            <a:pPr marL="0" indent="0">
              <a:lnSpc>
                <a:spcPct val="150000"/>
              </a:lnSpc>
              <a:buNone/>
            </a:pPr>
            <a:r>
              <a:rPr lang="en-US" sz="1050" dirty="0"/>
              <a:t>Plotting </a:t>
            </a:r>
            <a:r>
              <a:rPr lang="en-US" sz="1050" dirty="0" err="1"/>
              <a:t>ini</a:t>
            </a:r>
            <a:r>
              <a:rPr lang="en-US" sz="1050" dirty="0"/>
              <a:t> untuk </a:t>
            </a:r>
            <a:r>
              <a:rPr lang="en-US" sz="1050" dirty="0" err="1"/>
              <a:t>memberikan</a:t>
            </a:r>
            <a:r>
              <a:rPr lang="en-US" sz="1050" dirty="0"/>
              <a:t> </a:t>
            </a:r>
            <a:r>
              <a:rPr lang="en-US" sz="1050" dirty="0" err="1"/>
              <a:t>gambaran</a:t>
            </a:r>
            <a:r>
              <a:rPr lang="en-US" sz="1050" dirty="0"/>
              <a:t> </a:t>
            </a:r>
            <a:r>
              <a:rPr lang="en-US" sz="1050" dirty="0" err="1"/>
              <a:t>jenis</a:t>
            </a:r>
            <a:r>
              <a:rPr lang="en-US" sz="1050" dirty="0"/>
              <a:t> </a:t>
            </a:r>
            <a:r>
              <a:rPr lang="en-US" sz="1050" dirty="0" err="1"/>
              <a:t>dimensi</a:t>
            </a:r>
            <a:r>
              <a:rPr lang="en-US" sz="1050" dirty="0"/>
              <a:t> yang </a:t>
            </a:r>
            <a:r>
              <a:rPr lang="en-US" sz="1050" dirty="0" err="1"/>
              <a:t>akan</a:t>
            </a:r>
            <a:r>
              <a:rPr lang="en-US" sz="1050" dirty="0"/>
              <a:t> </a:t>
            </a:r>
            <a:r>
              <a:rPr lang="en-US" sz="1050" dirty="0" err="1"/>
              <a:t>kita</a:t>
            </a:r>
            <a:r>
              <a:rPr lang="en-US" sz="1050" dirty="0"/>
              <a:t> </a:t>
            </a:r>
            <a:r>
              <a:rPr lang="en-US" sz="1050" dirty="0" err="1"/>
              <a:t>gunakan</a:t>
            </a:r>
            <a:r>
              <a:rPr lang="en-US" sz="1050" dirty="0"/>
              <a:t> untuk </a:t>
            </a:r>
            <a:r>
              <a:rPr lang="en-US" sz="1050" dirty="0" err="1"/>
              <a:t>memisahkan</a:t>
            </a:r>
            <a:r>
              <a:rPr lang="en-US" sz="1050" dirty="0"/>
              <a:t> data </a:t>
            </a:r>
            <a:r>
              <a:rPr lang="en-US" sz="1050" dirty="0" err="1"/>
              <a:t>poin</a:t>
            </a:r>
            <a:r>
              <a:rPr lang="en-US" sz="1050" dirty="0"/>
              <a:t> </a:t>
            </a:r>
            <a:r>
              <a:rPr lang="en-US" sz="1050" dirty="0" err="1"/>
              <a:t>menggunakan</a:t>
            </a:r>
            <a:r>
              <a:rPr lang="en-US" sz="1050" dirty="0"/>
              <a:t> </a:t>
            </a:r>
            <a:r>
              <a:rPr lang="en-US" sz="1050" dirty="0" err="1"/>
              <a:t>algoritma</a:t>
            </a:r>
            <a:r>
              <a:rPr lang="en-US" sz="1050" dirty="0"/>
              <a:t> SVM. </a:t>
            </a:r>
          </a:p>
        </p:txBody>
      </p:sp>
    </p:spTree>
    <p:extLst>
      <p:ext uri="{BB962C8B-B14F-4D97-AF65-F5344CB8AC3E}">
        <p14:creationId xmlns:p14="http://schemas.microsoft.com/office/powerpoint/2010/main" val="1277017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0213C4-4496-4E23-B496-418ED90A7385}"/>
              </a:ext>
            </a:extLst>
          </p:cNvPr>
          <p:cNvSpPr>
            <a:spLocks noGrp="1"/>
          </p:cNvSpPr>
          <p:nvPr>
            <p:ph type="title"/>
          </p:nvPr>
        </p:nvSpPr>
        <p:spPr>
          <a:xfrm>
            <a:off x="5966246" y="-76447"/>
            <a:ext cx="4000500" cy="2060972"/>
          </a:xfrm>
        </p:spPr>
        <p:txBody>
          <a:bodyPr vert="horz" lIns="91440" tIns="45720" rIns="91440" bIns="45720" rtlCol="0" anchor="b" anchorCtr="0">
            <a:normAutofit/>
          </a:bodyPr>
          <a:lstStyle/>
          <a:p>
            <a:pPr defTabSz="914400"/>
            <a:r>
              <a:rPr lang="en-US" dirty="0"/>
              <a:t>Tuning </a:t>
            </a:r>
            <a:r>
              <a:rPr lang="en-US" dirty="0" err="1"/>
              <a:t>HypeParameter</a:t>
            </a:r>
            <a:r>
              <a:rPr lang="en-US" dirty="0"/>
              <a:t> </a:t>
            </a:r>
            <a:r>
              <a:rPr lang="en-US" dirty="0" err="1"/>
              <a:t>Menggunakan</a:t>
            </a:r>
            <a:r>
              <a:rPr lang="en-US" dirty="0"/>
              <a:t> </a:t>
            </a:r>
            <a:r>
              <a:rPr lang="en-US" dirty="0" err="1"/>
              <a:t>GridSearchCV</a:t>
            </a:r>
            <a:r>
              <a:rPr lang="en-US" dirty="0"/>
              <a:t> </a:t>
            </a:r>
          </a:p>
        </p:txBody>
      </p:sp>
      <p:pic>
        <p:nvPicPr>
          <p:cNvPr id="7" name="Picture 6" descr="Graphical user interface, text, application&#10;&#10;Description automatically generated">
            <a:extLst>
              <a:ext uri="{FF2B5EF4-FFF2-40B4-BE49-F238E27FC236}">
                <a16:creationId xmlns:a16="http://schemas.microsoft.com/office/drawing/2014/main" id="{CD00B1A6-6C46-4CCA-8905-2935EFD1EC3F}"/>
              </a:ext>
            </a:extLst>
          </p:cNvPr>
          <p:cNvPicPr>
            <a:picLocks noChangeAspect="1"/>
          </p:cNvPicPr>
          <p:nvPr/>
        </p:nvPicPr>
        <p:blipFill>
          <a:blip r:embed="rId2"/>
          <a:stretch>
            <a:fillRect/>
          </a:stretch>
        </p:blipFill>
        <p:spPr>
          <a:xfrm>
            <a:off x="412686" y="294946"/>
            <a:ext cx="5041039" cy="1613131"/>
          </a:xfrm>
          <a:prstGeom prst="rect">
            <a:avLst/>
          </a:prstGeom>
        </p:spPr>
      </p:pic>
      <p:pic>
        <p:nvPicPr>
          <p:cNvPr id="27" name="Picture 26">
            <a:extLst>
              <a:ext uri="{FF2B5EF4-FFF2-40B4-BE49-F238E27FC236}">
                <a16:creationId xmlns:a16="http://schemas.microsoft.com/office/drawing/2014/main" id="{E5FD84A7-9EFC-4943-9743-412B0DB2F30B}"/>
              </a:ext>
            </a:extLst>
          </p:cNvPr>
          <p:cNvPicPr>
            <a:picLocks noChangeAspect="1"/>
          </p:cNvPicPr>
          <p:nvPr/>
        </p:nvPicPr>
        <p:blipFill>
          <a:blip r:embed="rId3"/>
          <a:stretch>
            <a:fillRect/>
          </a:stretch>
        </p:blipFill>
        <p:spPr>
          <a:xfrm>
            <a:off x="1703273" y="2060972"/>
            <a:ext cx="6181942" cy="2861500"/>
          </a:xfrm>
          <a:prstGeom prst="rect">
            <a:avLst/>
          </a:prstGeom>
        </p:spPr>
      </p:pic>
    </p:spTree>
    <p:extLst>
      <p:ext uri="{BB962C8B-B14F-4D97-AF65-F5344CB8AC3E}">
        <p14:creationId xmlns:p14="http://schemas.microsoft.com/office/powerpoint/2010/main" val="1171084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CD00B1A6-6C46-4CCA-8905-2935EFD1EC3F}"/>
              </a:ext>
            </a:extLst>
          </p:cNvPr>
          <p:cNvPicPr>
            <a:picLocks noChangeAspect="1"/>
          </p:cNvPicPr>
          <p:nvPr/>
        </p:nvPicPr>
        <p:blipFill>
          <a:blip r:embed="rId2"/>
          <a:stretch>
            <a:fillRect/>
          </a:stretch>
        </p:blipFill>
        <p:spPr>
          <a:xfrm>
            <a:off x="1399259" y="461368"/>
            <a:ext cx="6345481" cy="1739571"/>
          </a:xfrm>
          <a:prstGeom prst="rect">
            <a:avLst/>
          </a:prstGeom>
        </p:spPr>
      </p:pic>
      <p:sp>
        <p:nvSpPr>
          <p:cNvPr id="8" name="Content Placeholder 2">
            <a:extLst>
              <a:ext uri="{FF2B5EF4-FFF2-40B4-BE49-F238E27FC236}">
                <a16:creationId xmlns:a16="http://schemas.microsoft.com/office/drawing/2014/main" id="{54AD7B52-537A-4D36-A1D2-658236E892E0}"/>
              </a:ext>
            </a:extLst>
          </p:cNvPr>
          <p:cNvSpPr>
            <a:spLocks noGrp="1"/>
          </p:cNvSpPr>
          <p:nvPr>
            <p:ph idx="1"/>
          </p:nvPr>
        </p:nvSpPr>
        <p:spPr>
          <a:xfrm>
            <a:off x="897147" y="2571750"/>
            <a:ext cx="7643004" cy="1590585"/>
          </a:xfrm>
        </p:spPr>
        <p:txBody>
          <a:bodyPr vert="horz" lIns="68580" tIns="34290" rIns="68580" bIns="34290" rtlCol="0">
            <a:normAutofit lnSpcReduction="10000"/>
          </a:bodyPr>
          <a:lstStyle/>
          <a:p>
            <a:pPr>
              <a:lnSpc>
                <a:spcPct val="150000"/>
              </a:lnSpc>
            </a:pPr>
            <a:r>
              <a:rPr lang="en-US" sz="1050" dirty="0"/>
              <a:t>Kernel, </a:t>
            </a:r>
            <a:r>
              <a:rPr lang="en-US" sz="1050" dirty="0" err="1"/>
              <a:t>digunakan</a:t>
            </a:r>
            <a:r>
              <a:rPr lang="en-US" sz="1050" dirty="0"/>
              <a:t> untuk </a:t>
            </a:r>
            <a:r>
              <a:rPr lang="en-US" sz="1050" dirty="0" err="1"/>
              <a:t>mengambil</a:t>
            </a:r>
            <a:r>
              <a:rPr lang="en-US" sz="1050" dirty="0"/>
              <a:t> </a:t>
            </a:r>
            <a:r>
              <a:rPr lang="en-US" sz="1050" dirty="0" err="1"/>
              <a:t>ruang</a:t>
            </a:r>
            <a:r>
              <a:rPr lang="en-US" sz="1050" dirty="0"/>
              <a:t> input </a:t>
            </a:r>
            <a:r>
              <a:rPr lang="en-US" sz="1050" dirty="0" err="1"/>
              <a:t>dimensi</a:t>
            </a:r>
            <a:r>
              <a:rPr lang="en-US" sz="1050" dirty="0"/>
              <a:t> agar decision boundary yang </a:t>
            </a:r>
            <a:r>
              <a:rPr lang="en-US" sz="1050" dirty="0" err="1"/>
              <a:t>digunakan</a:t>
            </a:r>
            <a:r>
              <a:rPr lang="en-US" sz="1050" dirty="0"/>
              <a:t> </a:t>
            </a:r>
            <a:r>
              <a:rPr lang="en-US" sz="1050" dirty="0" err="1"/>
              <a:t>sesuai</a:t>
            </a:r>
            <a:r>
              <a:rPr lang="en-US" sz="1050" dirty="0"/>
              <a:t> </a:t>
            </a:r>
            <a:r>
              <a:rPr lang="en-US" sz="1050" dirty="0" err="1"/>
              <a:t>dengan</a:t>
            </a:r>
            <a:r>
              <a:rPr lang="en-US" sz="1050" dirty="0"/>
              <a:t> data </a:t>
            </a:r>
            <a:r>
              <a:rPr lang="en-US" sz="1050" dirty="0" err="1"/>
              <a:t>poin</a:t>
            </a:r>
            <a:r>
              <a:rPr lang="en-US" sz="1050" dirty="0"/>
              <a:t> yang </a:t>
            </a:r>
            <a:r>
              <a:rPr lang="en-US" sz="1050" dirty="0" err="1"/>
              <a:t>ada</a:t>
            </a:r>
            <a:r>
              <a:rPr lang="en-US" sz="1050" dirty="0"/>
              <a:t> </a:t>
            </a:r>
          </a:p>
          <a:p>
            <a:pPr>
              <a:lnSpc>
                <a:spcPct val="150000"/>
              </a:lnSpc>
            </a:pPr>
            <a:r>
              <a:rPr lang="en-US" sz="1050" dirty="0"/>
              <a:t>C (cost), parameter penalty </a:t>
            </a:r>
            <a:r>
              <a:rPr lang="en-US" sz="1050" dirty="0" err="1"/>
              <a:t>digunakan</a:t>
            </a:r>
            <a:r>
              <a:rPr lang="en-US" sz="1050" dirty="0"/>
              <a:t> untuk </a:t>
            </a:r>
            <a:r>
              <a:rPr lang="en-US" sz="1050" dirty="0" err="1"/>
              <a:t>mengklasifikasikan</a:t>
            </a:r>
            <a:r>
              <a:rPr lang="en-US" sz="1050" dirty="0"/>
              <a:t> error </a:t>
            </a:r>
            <a:r>
              <a:rPr lang="en-US" sz="1050" dirty="0" err="1"/>
              <a:t>tentang</a:t>
            </a:r>
            <a:r>
              <a:rPr lang="en-US" sz="1050" dirty="0"/>
              <a:t> control trade off </a:t>
            </a:r>
            <a:r>
              <a:rPr lang="en-US" sz="1050" dirty="0" err="1"/>
              <a:t>keputusan</a:t>
            </a:r>
            <a:r>
              <a:rPr lang="en-US" sz="1050" dirty="0"/>
              <a:t> dan error </a:t>
            </a:r>
            <a:r>
              <a:rPr lang="en-US" sz="1050" dirty="0" err="1"/>
              <a:t>klasifikasi</a:t>
            </a:r>
            <a:r>
              <a:rPr lang="en-US" sz="1050" dirty="0"/>
              <a:t> </a:t>
            </a:r>
            <a:r>
              <a:rPr lang="en-US" sz="1050" dirty="0" err="1"/>
              <a:t>dari</a:t>
            </a:r>
            <a:r>
              <a:rPr lang="en-US" sz="1050" dirty="0"/>
              <a:t> decision boundary </a:t>
            </a:r>
          </a:p>
          <a:p>
            <a:pPr>
              <a:lnSpc>
                <a:spcPct val="150000"/>
              </a:lnSpc>
            </a:pPr>
            <a:r>
              <a:rPr lang="en-US" sz="1050" dirty="0"/>
              <a:t>Gamma, </a:t>
            </a:r>
            <a:r>
              <a:rPr lang="en-US" sz="1050" dirty="0" err="1"/>
              <a:t>mengambil</a:t>
            </a:r>
            <a:r>
              <a:rPr lang="en-US" sz="1050" dirty="0"/>
              <a:t> </a:t>
            </a:r>
            <a:r>
              <a:rPr lang="en-US" sz="1050" dirty="0" err="1"/>
              <a:t>nilai</a:t>
            </a:r>
            <a:r>
              <a:rPr lang="en-US" sz="1050" dirty="0"/>
              <a:t> data </a:t>
            </a:r>
            <a:r>
              <a:rPr lang="en-US" sz="1050" dirty="0" err="1"/>
              <a:t>poin</a:t>
            </a:r>
            <a:r>
              <a:rPr lang="en-US" sz="1050" dirty="0"/>
              <a:t> yang </a:t>
            </a:r>
            <a:r>
              <a:rPr lang="en-US" sz="1050" dirty="0" err="1"/>
              <a:t>terdekat</a:t>
            </a:r>
            <a:r>
              <a:rPr lang="en-US" sz="1050" dirty="0"/>
              <a:t> </a:t>
            </a:r>
            <a:r>
              <a:rPr lang="en-US" sz="1050" dirty="0" err="1"/>
              <a:t>atau</a:t>
            </a:r>
            <a:r>
              <a:rPr lang="en-US" sz="1050" dirty="0"/>
              <a:t> </a:t>
            </a:r>
            <a:r>
              <a:rPr lang="en-US" sz="1050" dirty="0" err="1"/>
              <a:t>terjauh</a:t>
            </a:r>
            <a:r>
              <a:rPr lang="en-US" sz="1050" dirty="0"/>
              <a:t> yang </a:t>
            </a:r>
            <a:r>
              <a:rPr lang="en-US" sz="1050" dirty="0" err="1"/>
              <a:t>akan</a:t>
            </a:r>
            <a:r>
              <a:rPr lang="en-US" sz="1050" dirty="0"/>
              <a:t> </a:t>
            </a:r>
            <a:r>
              <a:rPr lang="en-US" sz="1050" dirty="0" err="1"/>
              <a:t>mempengaruhi</a:t>
            </a:r>
            <a:r>
              <a:rPr lang="en-US" sz="1050" dirty="0"/>
              <a:t> decision boundary yang </a:t>
            </a:r>
            <a:r>
              <a:rPr lang="en-US" sz="1050" dirty="0" err="1"/>
              <a:t>akan</a:t>
            </a:r>
            <a:r>
              <a:rPr lang="en-US" sz="1050" dirty="0"/>
              <a:t> </a:t>
            </a:r>
            <a:r>
              <a:rPr lang="en-US" sz="1050" dirty="0" err="1"/>
              <a:t>digunakan</a:t>
            </a:r>
            <a:r>
              <a:rPr lang="en-US" sz="1050" dirty="0"/>
              <a:t>. </a:t>
            </a:r>
          </a:p>
        </p:txBody>
      </p:sp>
    </p:spTree>
    <p:extLst>
      <p:ext uri="{BB962C8B-B14F-4D97-AF65-F5344CB8AC3E}">
        <p14:creationId xmlns:p14="http://schemas.microsoft.com/office/powerpoint/2010/main" val="1657082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0213C4-4496-4E23-B496-418ED90A7385}"/>
              </a:ext>
            </a:extLst>
          </p:cNvPr>
          <p:cNvSpPr>
            <a:spLocks noGrp="1"/>
          </p:cNvSpPr>
          <p:nvPr>
            <p:ph type="title"/>
          </p:nvPr>
        </p:nvSpPr>
        <p:spPr>
          <a:xfrm>
            <a:off x="0" y="-237507"/>
            <a:ext cx="9144000" cy="831274"/>
          </a:xfrm>
        </p:spPr>
        <p:txBody>
          <a:bodyPr vert="horz" lIns="91440" tIns="45720" rIns="91440" bIns="45720" rtlCol="0" anchor="b" anchorCtr="0">
            <a:normAutofit/>
          </a:bodyPr>
          <a:lstStyle/>
          <a:p>
            <a:pPr algn="ctr" defTabSz="914400"/>
            <a:r>
              <a:rPr lang="en-US"/>
              <a:t>Confusion Matrix per Model </a:t>
            </a:r>
          </a:p>
        </p:txBody>
      </p:sp>
      <p:pic>
        <p:nvPicPr>
          <p:cNvPr id="4" name="Picture 3">
            <a:extLst>
              <a:ext uri="{FF2B5EF4-FFF2-40B4-BE49-F238E27FC236}">
                <a16:creationId xmlns:a16="http://schemas.microsoft.com/office/drawing/2014/main" id="{163A7C00-AAFC-4A42-9F48-F414F142D026}"/>
              </a:ext>
            </a:extLst>
          </p:cNvPr>
          <p:cNvPicPr>
            <a:picLocks noChangeAspect="1"/>
          </p:cNvPicPr>
          <p:nvPr/>
        </p:nvPicPr>
        <p:blipFill>
          <a:blip r:embed="rId2"/>
          <a:stretch>
            <a:fillRect/>
          </a:stretch>
        </p:blipFill>
        <p:spPr>
          <a:xfrm>
            <a:off x="504577" y="593767"/>
            <a:ext cx="2381582" cy="2105319"/>
          </a:xfrm>
          <a:prstGeom prst="rect">
            <a:avLst/>
          </a:prstGeom>
        </p:spPr>
      </p:pic>
      <p:pic>
        <p:nvPicPr>
          <p:cNvPr id="6" name="Picture 5">
            <a:extLst>
              <a:ext uri="{FF2B5EF4-FFF2-40B4-BE49-F238E27FC236}">
                <a16:creationId xmlns:a16="http://schemas.microsoft.com/office/drawing/2014/main" id="{9D5D3865-1DFD-4D98-A690-0D26F8425554}"/>
              </a:ext>
            </a:extLst>
          </p:cNvPr>
          <p:cNvPicPr>
            <a:picLocks noChangeAspect="1"/>
          </p:cNvPicPr>
          <p:nvPr/>
        </p:nvPicPr>
        <p:blipFill>
          <a:blip r:embed="rId3"/>
          <a:stretch>
            <a:fillRect/>
          </a:stretch>
        </p:blipFill>
        <p:spPr>
          <a:xfrm>
            <a:off x="523629" y="2835291"/>
            <a:ext cx="2362530" cy="2133898"/>
          </a:xfrm>
          <a:prstGeom prst="rect">
            <a:avLst/>
          </a:prstGeom>
        </p:spPr>
      </p:pic>
      <p:pic>
        <p:nvPicPr>
          <p:cNvPr id="9" name="Picture 8">
            <a:extLst>
              <a:ext uri="{FF2B5EF4-FFF2-40B4-BE49-F238E27FC236}">
                <a16:creationId xmlns:a16="http://schemas.microsoft.com/office/drawing/2014/main" id="{2D34566D-8210-4CAB-8390-4F614C1E50D3}"/>
              </a:ext>
            </a:extLst>
          </p:cNvPr>
          <p:cNvPicPr>
            <a:picLocks noChangeAspect="1"/>
          </p:cNvPicPr>
          <p:nvPr/>
        </p:nvPicPr>
        <p:blipFill>
          <a:blip r:embed="rId4"/>
          <a:stretch>
            <a:fillRect/>
          </a:stretch>
        </p:blipFill>
        <p:spPr>
          <a:xfrm>
            <a:off x="3390735" y="589004"/>
            <a:ext cx="2362530" cy="2114845"/>
          </a:xfrm>
          <a:prstGeom prst="rect">
            <a:avLst/>
          </a:prstGeom>
        </p:spPr>
      </p:pic>
      <p:pic>
        <p:nvPicPr>
          <p:cNvPr id="11" name="Picture 10">
            <a:extLst>
              <a:ext uri="{FF2B5EF4-FFF2-40B4-BE49-F238E27FC236}">
                <a16:creationId xmlns:a16="http://schemas.microsoft.com/office/drawing/2014/main" id="{122C279E-4BD9-4DEB-9B8F-3A9A278A12D4}"/>
              </a:ext>
            </a:extLst>
          </p:cNvPr>
          <p:cNvPicPr>
            <a:picLocks noChangeAspect="1"/>
          </p:cNvPicPr>
          <p:nvPr/>
        </p:nvPicPr>
        <p:blipFill>
          <a:blip r:embed="rId5"/>
          <a:stretch>
            <a:fillRect/>
          </a:stretch>
        </p:blipFill>
        <p:spPr>
          <a:xfrm>
            <a:off x="3390735" y="2854344"/>
            <a:ext cx="2343477" cy="2114845"/>
          </a:xfrm>
          <a:prstGeom prst="rect">
            <a:avLst/>
          </a:prstGeom>
        </p:spPr>
      </p:pic>
      <p:pic>
        <p:nvPicPr>
          <p:cNvPr id="13" name="Picture 12">
            <a:extLst>
              <a:ext uri="{FF2B5EF4-FFF2-40B4-BE49-F238E27FC236}">
                <a16:creationId xmlns:a16="http://schemas.microsoft.com/office/drawing/2014/main" id="{BCF78E56-3C8F-4A7B-AD66-EFFF53F15050}"/>
              </a:ext>
            </a:extLst>
          </p:cNvPr>
          <p:cNvPicPr>
            <a:picLocks noChangeAspect="1"/>
          </p:cNvPicPr>
          <p:nvPr/>
        </p:nvPicPr>
        <p:blipFill>
          <a:blip r:embed="rId6"/>
          <a:stretch>
            <a:fillRect/>
          </a:stretch>
        </p:blipFill>
        <p:spPr>
          <a:xfrm>
            <a:off x="6326292" y="2849580"/>
            <a:ext cx="2381582" cy="2124371"/>
          </a:xfrm>
          <a:prstGeom prst="rect">
            <a:avLst/>
          </a:prstGeom>
        </p:spPr>
      </p:pic>
      <p:pic>
        <p:nvPicPr>
          <p:cNvPr id="15" name="Picture 14">
            <a:extLst>
              <a:ext uri="{FF2B5EF4-FFF2-40B4-BE49-F238E27FC236}">
                <a16:creationId xmlns:a16="http://schemas.microsoft.com/office/drawing/2014/main" id="{271163D2-0DD9-422F-B475-75BD15F14CFD}"/>
              </a:ext>
            </a:extLst>
          </p:cNvPr>
          <p:cNvPicPr>
            <a:picLocks noChangeAspect="1"/>
          </p:cNvPicPr>
          <p:nvPr/>
        </p:nvPicPr>
        <p:blipFill>
          <a:blip r:embed="rId7"/>
          <a:stretch>
            <a:fillRect/>
          </a:stretch>
        </p:blipFill>
        <p:spPr>
          <a:xfrm>
            <a:off x="6316765" y="627530"/>
            <a:ext cx="2400635" cy="2105319"/>
          </a:xfrm>
          <a:prstGeom prst="rect">
            <a:avLst/>
          </a:prstGeom>
        </p:spPr>
      </p:pic>
      <p:sp>
        <p:nvSpPr>
          <p:cNvPr id="18" name="Title 1">
            <a:extLst>
              <a:ext uri="{FF2B5EF4-FFF2-40B4-BE49-F238E27FC236}">
                <a16:creationId xmlns:a16="http://schemas.microsoft.com/office/drawing/2014/main" id="{E228FA8E-C655-4BA7-8388-D70A105E86B5}"/>
              </a:ext>
            </a:extLst>
          </p:cNvPr>
          <p:cNvSpPr txBox="1">
            <a:spLocks/>
          </p:cNvSpPr>
          <p:nvPr/>
        </p:nvSpPr>
        <p:spPr>
          <a:xfrm rot="16200000">
            <a:off x="-2376604" y="2068960"/>
            <a:ext cx="4969191" cy="831274"/>
          </a:xfrm>
          <a:prstGeom prst="rect">
            <a:avLst/>
          </a:prstGeom>
        </p:spPr>
        <p:txBody>
          <a:bodyPr vert="horz" lIns="91440" tIns="45720" rIns="91440" bIns="45720" rtlCol="0" anchor="b"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914400">
              <a:buClrTx/>
              <a:buFontTx/>
            </a:pPr>
            <a:r>
              <a:rPr lang="en-US"/>
              <a:t>Linear </a:t>
            </a:r>
          </a:p>
        </p:txBody>
      </p:sp>
      <p:sp>
        <p:nvSpPr>
          <p:cNvPr id="19" name="Title 1">
            <a:extLst>
              <a:ext uri="{FF2B5EF4-FFF2-40B4-BE49-F238E27FC236}">
                <a16:creationId xmlns:a16="http://schemas.microsoft.com/office/drawing/2014/main" id="{15F7AAFB-EE47-4084-91D3-9B5EB4D6CE55}"/>
              </a:ext>
            </a:extLst>
          </p:cNvPr>
          <p:cNvSpPr txBox="1">
            <a:spLocks/>
          </p:cNvSpPr>
          <p:nvPr/>
        </p:nvSpPr>
        <p:spPr>
          <a:xfrm rot="16200000">
            <a:off x="524728" y="1983854"/>
            <a:ext cx="4969191" cy="831274"/>
          </a:xfrm>
          <a:prstGeom prst="rect">
            <a:avLst/>
          </a:prstGeom>
        </p:spPr>
        <p:txBody>
          <a:bodyPr vert="horz" lIns="91440" tIns="45720" rIns="91440" bIns="45720" rtlCol="0" anchor="b"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914400">
              <a:buClrTx/>
              <a:buFontTx/>
            </a:pPr>
            <a:r>
              <a:rPr lang="en-US"/>
              <a:t>RBF</a:t>
            </a:r>
          </a:p>
        </p:txBody>
      </p:sp>
      <p:sp>
        <p:nvSpPr>
          <p:cNvPr id="20" name="Title 1">
            <a:extLst>
              <a:ext uri="{FF2B5EF4-FFF2-40B4-BE49-F238E27FC236}">
                <a16:creationId xmlns:a16="http://schemas.microsoft.com/office/drawing/2014/main" id="{35F72592-3F53-446F-9F77-04021776DE80}"/>
              </a:ext>
            </a:extLst>
          </p:cNvPr>
          <p:cNvSpPr txBox="1">
            <a:spLocks/>
          </p:cNvSpPr>
          <p:nvPr/>
        </p:nvSpPr>
        <p:spPr>
          <a:xfrm rot="16200000">
            <a:off x="3445113" y="2068956"/>
            <a:ext cx="4969191" cy="831274"/>
          </a:xfrm>
          <a:prstGeom prst="rect">
            <a:avLst/>
          </a:prstGeom>
        </p:spPr>
        <p:txBody>
          <a:bodyPr vert="horz" lIns="91440" tIns="45720" rIns="91440" bIns="45720" rtlCol="0" anchor="b"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914400">
              <a:buClrTx/>
              <a:buFontTx/>
            </a:pPr>
            <a:r>
              <a:rPr lang="en-US"/>
              <a:t>Poly </a:t>
            </a:r>
          </a:p>
        </p:txBody>
      </p:sp>
    </p:spTree>
    <p:extLst>
      <p:ext uri="{BB962C8B-B14F-4D97-AF65-F5344CB8AC3E}">
        <p14:creationId xmlns:p14="http://schemas.microsoft.com/office/powerpoint/2010/main" val="760673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140"/>
        <p:cNvGrpSpPr/>
        <p:nvPr/>
      </p:nvGrpSpPr>
      <p:grpSpPr>
        <a:xfrm>
          <a:off x="0" y="0"/>
          <a:ext cx="0" cy="0"/>
          <a:chOff x="0" y="0"/>
          <a:chExt cx="0" cy="0"/>
        </a:xfrm>
      </p:grpSpPr>
      <p:sp>
        <p:nvSpPr>
          <p:cNvPr id="162" name="Freeform 6">
            <a:extLst>
              <a:ext uri="{FF2B5EF4-FFF2-40B4-BE49-F238E27FC236}">
                <a16:creationId xmlns:a16="http://schemas.microsoft.com/office/drawing/2014/main" id="{CEA861C5-3CE8-4AD0-925C-836509B24A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838008" y="891903"/>
            <a:ext cx="305991" cy="614362"/>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164" name="Straight Connector 163">
            <a:extLst>
              <a:ext uri="{FF2B5EF4-FFF2-40B4-BE49-F238E27FC236}">
                <a16:creationId xmlns:a16="http://schemas.microsoft.com/office/drawing/2014/main" id="{EDB3FAAF-5FDF-4576-8E8B-8BE25DB82AB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0391" y="942975"/>
            <a:ext cx="0" cy="4200525"/>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41" name="Google Shape;2141;p40"/>
          <p:cNvSpPr txBox="1">
            <a:spLocks noGrp="1"/>
          </p:cNvSpPr>
          <p:nvPr>
            <p:ph type="ctrTitle" idx="7"/>
          </p:nvPr>
        </p:nvSpPr>
        <p:spPr>
          <a:xfrm>
            <a:off x="5286036" y="857469"/>
            <a:ext cx="3367769" cy="3201724"/>
          </a:xfrm>
          <a:prstGeom prst="rect">
            <a:avLst/>
          </a:prstGeom>
        </p:spPr>
        <p:txBody>
          <a:bodyPr spcFirstLastPara="1" vert="horz" lIns="91440" tIns="45720" rIns="91440" bIns="45720" rtlCol="0" anchor="t" anchorCtr="0">
            <a:normAutofit/>
          </a:bodyPr>
          <a:lstStyle/>
          <a:p>
            <a:pPr algn="l" defTabSz="914400">
              <a:lnSpc>
                <a:spcPct val="85000"/>
              </a:lnSpc>
              <a:spcBef>
                <a:spcPct val="0"/>
              </a:spcBef>
            </a:pPr>
            <a:r>
              <a:rPr lang="en-US" sz="3000" cap="all" dirty="0" err="1">
                <a:solidFill>
                  <a:schemeClr val="tx2"/>
                </a:solidFill>
              </a:rPr>
              <a:t>Deskripsi</a:t>
            </a:r>
            <a:r>
              <a:rPr lang="en-US" sz="3000" cap="all" dirty="0">
                <a:solidFill>
                  <a:schemeClr val="tx2"/>
                </a:solidFill>
              </a:rPr>
              <a:t> Data</a:t>
            </a:r>
          </a:p>
        </p:txBody>
      </p:sp>
      <p:pic>
        <p:nvPicPr>
          <p:cNvPr id="1026" name="Picture 2" descr="KPPU's assessment of the acquisition of Glencore Agriculture Limited by  Monroe Canada Inc. CPPIB – KPPU RI">
            <a:extLst>
              <a:ext uri="{FF2B5EF4-FFF2-40B4-BE49-F238E27FC236}">
                <a16:creationId xmlns:a16="http://schemas.microsoft.com/office/drawing/2014/main" id="{F7AD1200-42D6-4131-9F8C-34D6E8C498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49" r="25830" b="2"/>
          <a:stretch/>
        </p:blipFill>
        <p:spPr bwMode="auto">
          <a:xfrm>
            <a:off x="20" y="10"/>
            <a:ext cx="4571980" cy="5143490"/>
          </a:xfrm>
          <a:prstGeom prst="rect">
            <a:avLst/>
          </a:prstGeom>
          <a:noFill/>
          <a:extLst>
            <a:ext uri="{909E8E84-426E-40DD-AFC4-6F175D3DCCD1}">
              <a14:hiddenFill xmlns:a14="http://schemas.microsoft.com/office/drawing/2010/main">
                <a:solidFill>
                  <a:srgbClr val="FFFFFF"/>
                </a:solidFill>
              </a14:hiddenFill>
            </a:ext>
          </a:extLst>
        </p:spPr>
      </p:pic>
      <p:cxnSp>
        <p:nvCxnSpPr>
          <p:cNvPr id="166" name="Straight Connector 165">
            <a:extLst>
              <a:ext uri="{FF2B5EF4-FFF2-40B4-BE49-F238E27FC236}">
                <a16:creationId xmlns:a16="http://schemas.microsoft.com/office/drawing/2014/main" id="{56DE0AD9-9142-46F1-8EA7-D58382DED3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39578" y="942975"/>
            <a:ext cx="0" cy="4200525"/>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8" name="Freeform 6">
            <a:extLst>
              <a:ext uri="{FF2B5EF4-FFF2-40B4-BE49-F238E27FC236}">
                <a16:creationId xmlns:a16="http://schemas.microsoft.com/office/drawing/2014/main" id="{0C130FF4-5A98-43DB-9014-B8D393BA4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838008" y="891903"/>
            <a:ext cx="305991" cy="614362"/>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6" name="TextBox 5">
            <a:extLst>
              <a:ext uri="{FF2B5EF4-FFF2-40B4-BE49-F238E27FC236}">
                <a16:creationId xmlns:a16="http://schemas.microsoft.com/office/drawing/2014/main" id="{95E0ED52-CD11-42B7-BAA9-58041A45C8B9}"/>
              </a:ext>
            </a:extLst>
          </p:cNvPr>
          <p:cNvSpPr txBox="1"/>
          <p:nvPr/>
        </p:nvSpPr>
        <p:spPr>
          <a:xfrm>
            <a:off x="5211670" y="4645888"/>
            <a:ext cx="3772353" cy="307777"/>
          </a:xfrm>
          <a:prstGeom prst="rect">
            <a:avLst/>
          </a:prstGeom>
          <a:noFill/>
        </p:spPr>
        <p:txBody>
          <a:bodyPr wrap="square">
            <a:spAutoFit/>
          </a:bodyPr>
          <a:lstStyle/>
          <a:p>
            <a:pPr>
              <a:spcAft>
                <a:spcPts val="600"/>
              </a:spcAft>
            </a:pPr>
            <a:r>
              <a:rPr lang="id-ID" dirty="0">
                <a:latin typeface="Abadi" panose="020B0604020104020204" pitchFamily="34" charset="0"/>
              </a:rPr>
              <a:t>https://archive.ics.uci.edu/ml/datasets/seeds</a:t>
            </a:r>
          </a:p>
        </p:txBody>
      </p:sp>
      <p:sp>
        <p:nvSpPr>
          <p:cNvPr id="14" name="TextBox 13">
            <a:extLst>
              <a:ext uri="{FF2B5EF4-FFF2-40B4-BE49-F238E27FC236}">
                <a16:creationId xmlns:a16="http://schemas.microsoft.com/office/drawing/2014/main" id="{BE3D343B-1605-4145-8CA6-2C6D9D09AF2E}"/>
              </a:ext>
            </a:extLst>
          </p:cNvPr>
          <p:cNvSpPr txBox="1"/>
          <p:nvPr/>
        </p:nvSpPr>
        <p:spPr>
          <a:xfrm>
            <a:off x="5286036" y="2068576"/>
            <a:ext cx="2980944" cy="1996509"/>
          </a:xfrm>
          <a:prstGeom prst="rect">
            <a:avLst/>
          </a:prstGeom>
          <a:noFill/>
        </p:spPr>
        <p:txBody>
          <a:bodyPr wrap="square">
            <a:spAutoFit/>
          </a:bodyPr>
          <a:lstStyle/>
          <a:p>
            <a:pPr>
              <a:lnSpc>
                <a:spcPct val="150000"/>
              </a:lnSpc>
            </a:pPr>
            <a:r>
              <a:rPr lang="id-ID" b="0" i="0" dirty="0">
                <a:solidFill>
                  <a:schemeClr val="tx1"/>
                </a:solidFill>
                <a:effectLst/>
                <a:latin typeface="Abadi" panose="020B0604020104020204" pitchFamily="34" charset="0"/>
              </a:rPr>
              <a:t>Informasi </a:t>
            </a:r>
            <a:r>
              <a:rPr lang="id-ID" b="0" i="0" dirty="0" err="1">
                <a:solidFill>
                  <a:schemeClr val="tx1"/>
                </a:solidFill>
                <a:effectLst/>
                <a:latin typeface="Abadi" panose="020B0604020104020204" pitchFamily="34" charset="0"/>
              </a:rPr>
              <a:t>Dataset</a:t>
            </a:r>
            <a:r>
              <a:rPr lang="id-ID" b="0" i="0" dirty="0">
                <a:solidFill>
                  <a:schemeClr val="tx1"/>
                </a:solidFill>
                <a:effectLst/>
                <a:latin typeface="Abadi" panose="020B0604020104020204" pitchFamily="34" charset="0"/>
              </a:rPr>
              <a:t>: Terdapat tiga varietas gandum yang berbeda: Kama (1), Rosa (2) dan Kanada, (3) masing-masing sekitar 70 unsur, dengan total 199 data yang dipilih secara acak untuk percobaan.</a:t>
            </a:r>
            <a:endParaRPr lang="id-ID" dirty="0">
              <a:solidFill>
                <a:schemeClr val="tx1"/>
              </a:solidFill>
              <a:latin typeface="Abadi" panose="020B0604020104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0213C4-4496-4E23-B496-418ED90A7385}"/>
              </a:ext>
            </a:extLst>
          </p:cNvPr>
          <p:cNvSpPr>
            <a:spLocks noGrp="1"/>
          </p:cNvSpPr>
          <p:nvPr>
            <p:ph type="title"/>
          </p:nvPr>
        </p:nvSpPr>
        <p:spPr>
          <a:xfrm>
            <a:off x="0" y="-308759"/>
            <a:ext cx="9144000" cy="831274"/>
          </a:xfrm>
        </p:spPr>
        <p:txBody>
          <a:bodyPr vert="horz" lIns="91440" tIns="45720" rIns="91440" bIns="45720" rtlCol="0" anchor="b" anchorCtr="0">
            <a:normAutofit/>
          </a:bodyPr>
          <a:lstStyle/>
          <a:p>
            <a:pPr algn="ctr" defTabSz="914400"/>
            <a:r>
              <a:rPr lang="en-US" err="1"/>
              <a:t>Perbandingan</a:t>
            </a:r>
            <a:r>
              <a:rPr lang="en-US"/>
              <a:t> Data Testing dan Training </a:t>
            </a:r>
          </a:p>
        </p:txBody>
      </p:sp>
      <p:pic>
        <p:nvPicPr>
          <p:cNvPr id="5" name="Picture 4">
            <a:extLst>
              <a:ext uri="{FF2B5EF4-FFF2-40B4-BE49-F238E27FC236}">
                <a16:creationId xmlns:a16="http://schemas.microsoft.com/office/drawing/2014/main" id="{087CD544-93E6-4D0F-B056-21AA6C0E7913}"/>
              </a:ext>
            </a:extLst>
          </p:cNvPr>
          <p:cNvPicPr>
            <a:picLocks noChangeAspect="1"/>
          </p:cNvPicPr>
          <p:nvPr/>
        </p:nvPicPr>
        <p:blipFill>
          <a:blip r:embed="rId2"/>
          <a:stretch>
            <a:fillRect/>
          </a:stretch>
        </p:blipFill>
        <p:spPr>
          <a:xfrm>
            <a:off x="186557" y="831274"/>
            <a:ext cx="4067768" cy="2683822"/>
          </a:xfrm>
          <a:prstGeom prst="rect">
            <a:avLst/>
          </a:prstGeom>
        </p:spPr>
      </p:pic>
      <p:pic>
        <p:nvPicPr>
          <p:cNvPr id="8" name="Picture 7">
            <a:extLst>
              <a:ext uri="{FF2B5EF4-FFF2-40B4-BE49-F238E27FC236}">
                <a16:creationId xmlns:a16="http://schemas.microsoft.com/office/drawing/2014/main" id="{7FF2AD37-6578-4E90-A532-745EF68575CE}"/>
              </a:ext>
            </a:extLst>
          </p:cNvPr>
          <p:cNvPicPr>
            <a:picLocks noChangeAspect="1"/>
          </p:cNvPicPr>
          <p:nvPr/>
        </p:nvPicPr>
        <p:blipFill>
          <a:blip r:embed="rId3"/>
          <a:stretch>
            <a:fillRect/>
          </a:stretch>
        </p:blipFill>
        <p:spPr>
          <a:xfrm>
            <a:off x="4691032" y="831274"/>
            <a:ext cx="4016261" cy="2683822"/>
          </a:xfrm>
          <a:prstGeom prst="rect">
            <a:avLst/>
          </a:prstGeom>
        </p:spPr>
      </p:pic>
    </p:spTree>
    <p:extLst>
      <p:ext uri="{BB962C8B-B14F-4D97-AF65-F5344CB8AC3E}">
        <p14:creationId xmlns:p14="http://schemas.microsoft.com/office/powerpoint/2010/main" val="1443748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A75B723-B940-4F55-9893-956BC5109A93}"/>
              </a:ext>
            </a:extLst>
          </p:cNvPr>
          <p:cNvSpPr/>
          <p:nvPr/>
        </p:nvSpPr>
        <p:spPr>
          <a:xfrm>
            <a:off x="0" y="1"/>
            <a:ext cx="9144000" cy="3811978"/>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ED77D0-6308-4E2C-AC59-8C7A366FE8D3}"/>
              </a:ext>
            </a:extLst>
          </p:cNvPr>
          <p:cNvSpPr>
            <a:spLocks noGrp="1"/>
          </p:cNvSpPr>
          <p:nvPr>
            <p:ph idx="1"/>
          </p:nvPr>
        </p:nvSpPr>
        <p:spPr>
          <a:xfrm>
            <a:off x="182964" y="3962346"/>
            <a:ext cx="8778072" cy="1030786"/>
          </a:xfrm>
        </p:spPr>
        <p:txBody>
          <a:bodyPr>
            <a:normAutofit/>
          </a:bodyPr>
          <a:lstStyle/>
          <a:p>
            <a:pPr marL="0" indent="0">
              <a:spcAft>
                <a:spcPts val="450"/>
              </a:spcAft>
              <a:buNone/>
            </a:pPr>
            <a:endParaRPr lang="id-ID" sz="1300" dirty="0"/>
          </a:p>
        </p:txBody>
      </p:sp>
      <p:pic>
        <p:nvPicPr>
          <p:cNvPr id="5" name="Picture 4">
            <a:extLst>
              <a:ext uri="{FF2B5EF4-FFF2-40B4-BE49-F238E27FC236}">
                <a16:creationId xmlns:a16="http://schemas.microsoft.com/office/drawing/2014/main" id="{AB97A367-1D3A-4592-919D-D89D4FF41760}"/>
              </a:ext>
            </a:extLst>
          </p:cNvPr>
          <p:cNvPicPr>
            <a:picLocks noChangeAspect="1"/>
          </p:cNvPicPr>
          <p:nvPr/>
        </p:nvPicPr>
        <p:blipFill>
          <a:blip r:embed="rId2"/>
          <a:stretch>
            <a:fillRect/>
          </a:stretch>
        </p:blipFill>
        <p:spPr>
          <a:xfrm>
            <a:off x="6532" y="0"/>
            <a:ext cx="4382506" cy="3181356"/>
          </a:xfrm>
          <a:prstGeom prst="rect">
            <a:avLst/>
          </a:prstGeom>
        </p:spPr>
      </p:pic>
      <p:pic>
        <p:nvPicPr>
          <p:cNvPr id="7" name="Picture 6">
            <a:extLst>
              <a:ext uri="{FF2B5EF4-FFF2-40B4-BE49-F238E27FC236}">
                <a16:creationId xmlns:a16="http://schemas.microsoft.com/office/drawing/2014/main" id="{F4DCC171-822C-4A8B-83B0-EAED287B9FEB}"/>
              </a:ext>
            </a:extLst>
          </p:cNvPr>
          <p:cNvPicPr>
            <a:picLocks noChangeAspect="1"/>
          </p:cNvPicPr>
          <p:nvPr/>
        </p:nvPicPr>
        <p:blipFill>
          <a:blip r:embed="rId3"/>
          <a:stretch>
            <a:fillRect/>
          </a:stretch>
        </p:blipFill>
        <p:spPr>
          <a:xfrm>
            <a:off x="4389038" y="-1"/>
            <a:ext cx="4701232" cy="3181356"/>
          </a:xfrm>
          <a:prstGeom prst="rect">
            <a:avLst/>
          </a:prstGeom>
        </p:spPr>
      </p:pic>
    </p:spTree>
    <p:extLst>
      <p:ext uri="{BB962C8B-B14F-4D97-AF65-F5344CB8AC3E}">
        <p14:creationId xmlns:p14="http://schemas.microsoft.com/office/powerpoint/2010/main" val="2438470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20D905B-3C2E-4469-A1B7-EAED58B2FCE1}"/>
              </a:ext>
            </a:extLst>
          </p:cNvPr>
          <p:cNvSpPr txBox="1"/>
          <p:nvPr/>
        </p:nvSpPr>
        <p:spPr>
          <a:xfrm>
            <a:off x="626266" y="2097741"/>
            <a:ext cx="3559129" cy="2460582"/>
          </a:xfrm>
          <a:prstGeom prst="rect">
            <a:avLst/>
          </a:prstGeom>
        </p:spPr>
        <p:txBody>
          <a:bodyPr vert="horz" lIns="91440" tIns="45720" rIns="91440" bIns="45720" rtlCol="0">
            <a:normAutofit/>
          </a:bodyPr>
          <a:lstStyle/>
          <a:p>
            <a:pPr indent="-228600">
              <a:lnSpc>
                <a:spcPct val="90000"/>
              </a:lnSpc>
              <a:spcAft>
                <a:spcPts val="600"/>
              </a:spcAft>
              <a:buClrTx/>
              <a:buFont typeface="Arial" panose="020B0604020202020204" pitchFamily="34" charset="0"/>
              <a:buChar char="•"/>
            </a:pPr>
            <a:endParaRPr lang="en-US" kern="1200">
              <a:solidFill>
                <a:schemeClr val="tx1"/>
              </a:solidFill>
              <a:latin typeface="+mn-lt"/>
              <a:ea typeface="+mn-ea"/>
              <a:cs typeface="+mn-cs"/>
            </a:endParaRPr>
          </a:p>
        </p:txBody>
      </p:sp>
      <p:grpSp>
        <p:nvGrpSpPr>
          <p:cNvPr id="13" name="Group 12">
            <a:extLst>
              <a:ext uri="{FF2B5EF4-FFF2-40B4-BE49-F238E27FC236}">
                <a16:creationId xmlns:a16="http://schemas.microsoft.com/office/drawing/2014/main" id="{6A15AA18-4B71-46A7-A76C-9CF96DE14F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2000" y="631032"/>
            <a:ext cx="3945732" cy="3530694"/>
            <a:chOff x="6096000" y="841376"/>
            <a:chExt cx="5260976" cy="4707593"/>
          </a:xfrm>
          <a:effectLst>
            <a:outerShdw blurRad="381000" dist="152400" dir="5400000" algn="ctr" rotWithShape="0">
              <a:srgbClr val="000000">
                <a:alpha val="10000"/>
              </a:srgbClr>
            </a:outerShdw>
          </a:effectLst>
        </p:grpSpPr>
        <p:grpSp>
          <p:nvGrpSpPr>
            <p:cNvPr id="14" name="Group 13">
              <a:extLst>
                <a:ext uri="{FF2B5EF4-FFF2-40B4-BE49-F238E27FC236}">
                  <a16:creationId xmlns:a16="http://schemas.microsoft.com/office/drawing/2014/main" id="{34DE4BFB-2B70-4E62-89FD-1D466CCFE2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8" name="Freeform: Shape 17">
                <a:extLst>
                  <a:ext uri="{FF2B5EF4-FFF2-40B4-BE49-F238E27FC236}">
                    <a16:creationId xmlns:a16="http://schemas.microsoft.com/office/drawing/2014/main" id="{464E5BEB-6761-4106-B1D6-D9A6908B4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11FAE02-7EEB-4450-9123-148CC979D3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5" name="Group 14">
              <a:extLst>
                <a:ext uri="{FF2B5EF4-FFF2-40B4-BE49-F238E27FC236}">
                  <a16:creationId xmlns:a16="http://schemas.microsoft.com/office/drawing/2014/main" id="{F62FB0BB-9179-4751-A08F-1DBBC8B87E1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6" name="Freeform: Shape 15">
                <a:extLst>
                  <a:ext uri="{FF2B5EF4-FFF2-40B4-BE49-F238E27FC236}">
                    <a16:creationId xmlns:a16="http://schemas.microsoft.com/office/drawing/2014/main" id="{33819F96-CF55-40C3-A784-AC461852C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0578D5C7-AD30-4D50-98FC-F0E0C28CD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4" name="Picture 3">
            <a:extLst>
              <a:ext uri="{FF2B5EF4-FFF2-40B4-BE49-F238E27FC236}">
                <a16:creationId xmlns:a16="http://schemas.microsoft.com/office/drawing/2014/main" id="{771EF4D8-969A-4C1C-ACB9-591F8B8C865C}"/>
              </a:ext>
            </a:extLst>
          </p:cNvPr>
          <p:cNvPicPr>
            <a:picLocks noChangeAspect="1"/>
          </p:cNvPicPr>
          <p:nvPr/>
        </p:nvPicPr>
        <p:blipFill>
          <a:blip r:embed="rId3"/>
          <a:stretch>
            <a:fillRect/>
          </a:stretch>
        </p:blipFill>
        <p:spPr>
          <a:xfrm>
            <a:off x="2107209" y="439733"/>
            <a:ext cx="4929582" cy="3532345"/>
          </a:xfrm>
          <a:prstGeom prst="rect">
            <a:avLst/>
          </a:prstGeom>
        </p:spPr>
      </p:pic>
    </p:spTree>
    <p:extLst>
      <p:ext uri="{BB962C8B-B14F-4D97-AF65-F5344CB8AC3E}">
        <p14:creationId xmlns:p14="http://schemas.microsoft.com/office/powerpoint/2010/main" val="2887237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3106B-F74B-4E6C-B61A-8C1E0373941B}"/>
              </a:ext>
            </a:extLst>
          </p:cNvPr>
          <p:cNvSpPr>
            <a:spLocks noGrp="1"/>
          </p:cNvSpPr>
          <p:nvPr>
            <p:ph type="ctrTitle"/>
          </p:nvPr>
        </p:nvSpPr>
        <p:spPr>
          <a:xfrm>
            <a:off x="3215244" y="-3"/>
            <a:ext cx="5715000" cy="2015697"/>
          </a:xfrm>
        </p:spPr>
        <p:txBody>
          <a:bodyPr>
            <a:normAutofit/>
          </a:bodyPr>
          <a:lstStyle/>
          <a:p>
            <a:pPr algn="r"/>
            <a:r>
              <a:rPr lang="en-US" sz="6000" dirty="0"/>
              <a:t>Decision Tree</a:t>
            </a:r>
            <a:endParaRPr lang="id-ID" sz="6000" dirty="0"/>
          </a:p>
        </p:txBody>
      </p:sp>
      <p:sp>
        <p:nvSpPr>
          <p:cNvPr id="3" name="Subtitle 2">
            <a:extLst>
              <a:ext uri="{FF2B5EF4-FFF2-40B4-BE49-F238E27FC236}">
                <a16:creationId xmlns:a16="http://schemas.microsoft.com/office/drawing/2014/main" id="{6E734FFA-57DB-4BA4-8C88-72957C00EAE3}"/>
              </a:ext>
            </a:extLst>
          </p:cNvPr>
          <p:cNvSpPr>
            <a:spLocks noGrp="1"/>
          </p:cNvSpPr>
          <p:nvPr>
            <p:ph type="subTitle" idx="1"/>
          </p:nvPr>
        </p:nvSpPr>
        <p:spPr>
          <a:xfrm>
            <a:off x="3915962" y="2225282"/>
            <a:ext cx="4572000" cy="1219166"/>
          </a:xfrm>
        </p:spPr>
        <p:txBody>
          <a:bodyPr>
            <a:normAutofit/>
          </a:bodyPr>
          <a:lstStyle/>
          <a:p>
            <a:pPr algn="r">
              <a:lnSpc>
                <a:spcPct val="150000"/>
              </a:lnSpc>
            </a:pPr>
            <a:r>
              <a:rPr lang="id-ID" dirty="0"/>
              <a:t>Algoritma klasifikasi</a:t>
            </a:r>
            <a:r>
              <a:rPr lang="en-US" dirty="0"/>
              <a:t> </a:t>
            </a:r>
            <a:r>
              <a:rPr lang="en-US" dirty="0" err="1"/>
              <a:t>berdasarkan</a:t>
            </a:r>
            <a:r>
              <a:rPr lang="en-US" dirty="0"/>
              <a:t> decision making, pada state data</a:t>
            </a:r>
            <a:endParaRPr lang="id-ID" dirty="0"/>
          </a:p>
        </p:txBody>
      </p:sp>
      <p:pic>
        <p:nvPicPr>
          <p:cNvPr id="4" name="Picture 3" descr="Background pattern&#10;&#10;Description automatically generated">
            <a:extLst>
              <a:ext uri="{FF2B5EF4-FFF2-40B4-BE49-F238E27FC236}">
                <a16:creationId xmlns:a16="http://schemas.microsoft.com/office/drawing/2014/main" id="{7D70F4C8-5E50-4AC7-808F-1D64CF9B0327}"/>
              </a:ext>
            </a:extLst>
          </p:cNvPr>
          <p:cNvPicPr>
            <a:picLocks noChangeAspect="1"/>
          </p:cNvPicPr>
          <p:nvPr/>
        </p:nvPicPr>
        <p:blipFill rotWithShape="1">
          <a:blip r:embed="rId2"/>
          <a:srcRect l="21541" r="40959"/>
          <a:stretch/>
        </p:blipFill>
        <p:spPr>
          <a:xfrm>
            <a:off x="-2" y="-1"/>
            <a:ext cx="3429002" cy="5143502"/>
          </a:xfrm>
          <a:custGeom>
            <a:avLst/>
            <a:gdLst/>
            <a:ahLst/>
            <a:cxnLst/>
            <a:rect l="l" t="t" r="r" b="b"/>
            <a:pathLst>
              <a:path w="4572002" h="6858002">
                <a:moveTo>
                  <a:pt x="4295315" y="6438981"/>
                </a:moveTo>
                <a:lnTo>
                  <a:pt x="4275384" y="6463840"/>
                </a:lnTo>
                <a:lnTo>
                  <a:pt x="4275382" y="6463849"/>
                </a:lnTo>
                <a:lnTo>
                  <a:pt x="4261586" y="6513012"/>
                </a:lnTo>
                <a:lnTo>
                  <a:pt x="4242781" y="6546194"/>
                </a:lnTo>
                <a:lnTo>
                  <a:pt x="4242781" y="6546195"/>
                </a:lnTo>
                <a:lnTo>
                  <a:pt x="4259119" y="6521804"/>
                </a:lnTo>
                <a:lnTo>
                  <a:pt x="4261586" y="6513012"/>
                </a:lnTo>
                <a:lnTo>
                  <a:pt x="4264397" y="6508052"/>
                </a:lnTo>
                <a:lnTo>
                  <a:pt x="4275382" y="6463849"/>
                </a:lnTo>
                <a:lnTo>
                  <a:pt x="4275384" y="6463841"/>
                </a:lnTo>
                <a:cubicBezTo>
                  <a:pt x="4278336" y="6451650"/>
                  <a:pt x="4285813" y="6444077"/>
                  <a:pt x="4295315" y="6438981"/>
                </a:cubicBezTo>
                <a:close/>
                <a:moveTo>
                  <a:pt x="4211111" y="2836172"/>
                </a:moveTo>
                <a:lnTo>
                  <a:pt x="4202420" y="2848793"/>
                </a:lnTo>
                <a:cubicBezTo>
                  <a:pt x="4192420" y="2881226"/>
                  <a:pt x="4178988" y="2913982"/>
                  <a:pt x="4177881" y="2947862"/>
                </a:cubicBezTo>
                <a:lnTo>
                  <a:pt x="4177881" y="2947863"/>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8"/>
                </a:lnTo>
                <a:lnTo>
                  <a:pt x="4093355" y="3574409"/>
                </a:lnTo>
                <a:cubicBezTo>
                  <a:pt x="4092450" y="3582005"/>
                  <a:pt x="4096499" y="3590054"/>
                  <a:pt x="4105453" y="3606818"/>
                </a:cubicBezTo>
                <a:cubicBezTo>
                  <a:pt x="4109835" y="3614820"/>
                  <a:pt x="4112501" y="3624726"/>
                  <a:pt x="4118979" y="3630633"/>
                </a:cubicBezTo>
                <a:cubicBezTo>
                  <a:pt x="4127218" y="3638158"/>
                  <a:pt x="4132898" y="3646123"/>
                  <a:pt x="4136708" y="3654416"/>
                </a:cubicBezTo>
                <a:lnTo>
                  <a:pt x="4143220" y="3680164"/>
                </a:lnTo>
                <a:lnTo>
                  <a:pt x="4139172" y="3734837"/>
                </a:lnTo>
                <a:lnTo>
                  <a:pt x="4139172" y="3734838"/>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6645" y="3852620"/>
                </a:lnTo>
                <a:cubicBezTo>
                  <a:pt x="4114978" y="3863193"/>
                  <a:pt x="4117265" y="3874195"/>
                  <a:pt x="4126028" y="3885339"/>
                </a:cubicBezTo>
                <a:cubicBezTo>
                  <a:pt x="4135744" y="3897722"/>
                  <a:pt x="4143150" y="3910319"/>
                  <a:pt x="4148409" y="3923125"/>
                </a:cubicBezTo>
                <a:lnTo>
                  <a:pt x="4157913" y="3962160"/>
                </a:lnTo>
                <a:lnTo>
                  <a:pt x="4155523" y="4002410"/>
                </a:lnTo>
                <a:cubicBezTo>
                  <a:pt x="4152853" y="4016025"/>
                  <a:pt x="4148364" y="4029837"/>
                  <a:pt x="4142220" y="4043839"/>
                </a:cubicBezTo>
                <a:cubicBezTo>
                  <a:pt x="4133457" y="4063842"/>
                  <a:pt x="4128075" y="4083702"/>
                  <a:pt x="4127099" y="4103825"/>
                </a:cubicBezTo>
                <a:lnTo>
                  <a:pt x="4127099" y="4103826"/>
                </a:lnTo>
                <a:lnTo>
                  <a:pt x="4127099" y="4103826"/>
                </a:lnTo>
                <a:cubicBezTo>
                  <a:pt x="4126122" y="4123948"/>
                  <a:pt x="4129552" y="4144333"/>
                  <a:pt x="4138410" y="4165384"/>
                </a:cubicBezTo>
                <a:lnTo>
                  <a:pt x="4142315" y="4192388"/>
                </a:lnTo>
                <a:lnTo>
                  <a:pt x="4142220" y="4221391"/>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3"/>
                </a:lnTo>
                <a:lnTo>
                  <a:pt x="4116716" y="4800484"/>
                </a:lnTo>
                <a:cubicBezTo>
                  <a:pt x="4118597" y="4810581"/>
                  <a:pt x="4123170" y="4819964"/>
                  <a:pt x="4131552" y="4828917"/>
                </a:cubicBezTo>
                <a:cubicBezTo>
                  <a:pt x="4142601" y="4840633"/>
                  <a:pt x="4151364" y="4853636"/>
                  <a:pt x="4156484" y="4867614"/>
                </a:cubicBezTo>
                <a:lnTo>
                  <a:pt x="4161262" y="4889275"/>
                </a:lnTo>
                <a:lnTo>
                  <a:pt x="4159557" y="4912168"/>
                </a:lnTo>
                <a:cubicBezTo>
                  <a:pt x="4157842" y="4919978"/>
                  <a:pt x="4157485" y="4927122"/>
                  <a:pt x="4158155" y="4933804"/>
                </a:cubicBezTo>
                <a:lnTo>
                  <a:pt x="4158155" y="4933805"/>
                </a:lnTo>
                <a:lnTo>
                  <a:pt x="4158155" y="4933805"/>
                </a:lnTo>
                <a:cubicBezTo>
                  <a:pt x="4160163" y="4953853"/>
                  <a:pt x="4171415" y="4969749"/>
                  <a:pt x="4182989" y="4987038"/>
                </a:cubicBezTo>
                <a:cubicBezTo>
                  <a:pt x="4194228" y="5003802"/>
                  <a:pt x="4208326" y="5022853"/>
                  <a:pt x="4209468" y="5041522"/>
                </a:cubicBezTo>
                <a:cubicBezTo>
                  <a:pt x="4210706" y="5062669"/>
                  <a:pt x="4221137" y="5082339"/>
                  <a:pt x="4228472" y="5102461"/>
                </a:cubicBezTo>
                <a:lnTo>
                  <a:pt x="4235616" y="5133225"/>
                </a:lnTo>
                <a:lnTo>
                  <a:pt x="4228901" y="5166113"/>
                </a:lnTo>
                <a:lnTo>
                  <a:pt x="4228901" y="5166114"/>
                </a:lnTo>
                <a:lnTo>
                  <a:pt x="4228901" y="5166114"/>
                </a:lnTo>
                <a:cubicBezTo>
                  <a:pt x="4228139" y="5167638"/>
                  <a:pt x="4228711" y="5169781"/>
                  <a:pt x="4229592" y="5172091"/>
                </a:cubicBezTo>
                <a:lnTo>
                  <a:pt x="4232139" y="5179068"/>
                </a:lnTo>
                <a:lnTo>
                  <a:pt x="4231973" y="5229433"/>
                </a:lnTo>
                <a:cubicBezTo>
                  <a:pt x="4228139" y="5245268"/>
                  <a:pt x="4220423" y="5259937"/>
                  <a:pt x="4208516" y="5272796"/>
                </a:cubicBezTo>
                <a:cubicBezTo>
                  <a:pt x="4185226" y="5298086"/>
                  <a:pt x="4177689" y="5325412"/>
                  <a:pt x="4179637" y="5355014"/>
                </a:cubicBez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6" y="5480638"/>
                </a:cubicBezTo>
                <a:lnTo>
                  <a:pt x="4208850" y="5507668"/>
                </a:lnTo>
                <a:lnTo>
                  <a:pt x="4206630" y="5520422"/>
                </a:lnTo>
                <a:cubicBezTo>
                  <a:pt x="4204993" y="5524467"/>
                  <a:pt x="4202326" y="5528265"/>
                  <a:pt x="4198230" y="5531693"/>
                </a:cubicBezTo>
                <a:cubicBezTo>
                  <a:pt x="4191181" y="5537600"/>
                  <a:pt x="4187989" y="5542649"/>
                  <a:pt x="4188085" y="5547578"/>
                </a:cubicBezTo>
                <a:lnTo>
                  <a:pt x="4188085" y="5547578"/>
                </a:lnTo>
                <a:lnTo>
                  <a:pt x="4188085" y="5547579"/>
                </a:lnTo>
                <a:cubicBezTo>
                  <a:pt x="4188180" y="5552508"/>
                  <a:pt x="4191562" y="5557318"/>
                  <a:pt x="4197658" y="5562747"/>
                </a:cubicBezTo>
                <a:cubicBezTo>
                  <a:pt x="4240331" y="5600468"/>
                  <a:pt x="4267002" y="5646190"/>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cubicBezTo>
                  <a:pt x="4375877" y="5892038"/>
                  <a:pt x="4379782" y="5900611"/>
                  <a:pt x="4382997" y="5909351"/>
                </a:cubicBezTo>
                <a:lnTo>
                  <a:pt x="4389878" y="5935950"/>
                </a:lnTo>
                <a:lnTo>
                  <a:pt x="4389712" y="5964477"/>
                </a:lnTo>
                <a:cubicBezTo>
                  <a:pt x="4388783" y="5974097"/>
                  <a:pt x="4387306" y="5983766"/>
                  <a:pt x="4386258" y="5993291"/>
                </a:cubicBez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cubicBezTo>
                  <a:pt x="4309818" y="6139745"/>
                  <a:pt x="4314629" y="6145793"/>
                  <a:pt x="4325488" y="6155603"/>
                </a:cubicBezTo>
                <a:cubicBezTo>
                  <a:pt x="4347777" y="6175798"/>
                  <a:pt x="4359397" y="6200945"/>
                  <a:pt x="4364159" y="6228757"/>
                </a:cubicBezTo>
                <a:lnTo>
                  <a:pt x="4381496" y="6361540"/>
                </a:lnTo>
                <a:lnTo>
                  <a:pt x="4381289" y="6365204"/>
                </a:lnTo>
                <a:lnTo>
                  <a:pt x="4380007" y="6387910"/>
                </a:lnTo>
                <a:lnTo>
                  <a:pt x="4378243" y="6391549"/>
                </a:lnTo>
                <a:lnTo>
                  <a:pt x="4370589" y="6407332"/>
                </a:lnTo>
                <a:lnTo>
                  <a:pt x="4370589" y="6407333"/>
                </a:lnTo>
                <a:lnTo>
                  <a:pt x="4378243" y="6391549"/>
                </a:lnTo>
                <a:lnTo>
                  <a:pt x="4380008" y="6387910"/>
                </a:lnTo>
                <a:lnTo>
                  <a:pt x="4381289" y="6365204"/>
                </a:lnTo>
                <a:lnTo>
                  <a:pt x="4381496" y="6361540"/>
                </a:lnTo>
                <a:lnTo>
                  <a:pt x="4381496" y="6361540"/>
                </a:lnTo>
                <a:lnTo>
                  <a:pt x="4381496" y="6361539"/>
                </a:lnTo>
                <a:cubicBezTo>
                  <a:pt x="4377876" y="6317151"/>
                  <a:pt x="4371590" y="6272764"/>
                  <a:pt x="4364159" y="6228756"/>
                </a:cubicBezTo>
                <a:cubicBezTo>
                  <a:pt x="4359397" y="6200944"/>
                  <a:pt x="4347777" y="6175797"/>
                  <a:pt x="4325488" y="6155602"/>
                </a:cubicBezTo>
                <a:cubicBezTo>
                  <a:pt x="4320059" y="6150697"/>
                  <a:pt x="4316141" y="6146732"/>
                  <a:pt x="4313590" y="6143190"/>
                </a:cubicBezTo>
                <a:lnTo>
                  <a:pt x="4309890" y="6133315"/>
                </a:lnTo>
                <a:lnTo>
                  <a:pt x="4323582" y="6108739"/>
                </a:lnTo>
                <a:cubicBezTo>
                  <a:pt x="4343777" y="6082259"/>
                  <a:pt x="4362445" y="6054826"/>
                  <a:pt x="4379782" y="6026441"/>
                </a:cubicBezTo>
                <a:cubicBezTo>
                  <a:pt x="4385306" y="6017486"/>
                  <a:pt x="4385116" y="6004532"/>
                  <a:pt x="4386258" y="5993292"/>
                </a:cubicBezTo>
                <a:cubicBezTo>
                  <a:pt x="4388354" y="5974241"/>
                  <a:pt x="4392164" y="5954618"/>
                  <a:pt x="4389878" y="5935950"/>
                </a:cubicBezTo>
                <a:lnTo>
                  <a:pt x="4389878" y="5935950"/>
                </a:lnTo>
                <a:lnTo>
                  <a:pt x="4389878" y="5935949"/>
                </a:lnTo>
                <a:cubicBezTo>
                  <a:pt x="4387592" y="5918042"/>
                  <a:pt x="4379782" y="5900323"/>
                  <a:pt x="4371972" y="5883751"/>
                </a:cubicBezTo>
                <a:cubicBezTo>
                  <a:pt x="4350063" y="5837457"/>
                  <a:pt x="4322820" y="5794974"/>
                  <a:pt x="4283577" y="5760873"/>
                </a:cubicBezTo>
                <a:cubicBezTo>
                  <a:pt x="4278433" y="5756493"/>
                  <a:pt x="4276527" y="5747728"/>
                  <a:pt x="4274812" y="5740488"/>
                </a:cubicBezTo>
                <a:cubicBezTo>
                  <a:pt x="4271954" y="5728678"/>
                  <a:pt x="4269288" y="5716485"/>
                  <a:pt x="4268906" y="5704483"/>
                </a:cubicBezTo>
                <a:cubicBezTo>
                  <a:pt x="4267002" y="5646189"/>
                  <a:pt x="4240331" y="5600467"/>
                  <a:pt x="4197658" y="5562746"/>
                </a:cubicBezTo>
                <a:lnTo>
                  <a:pt x="4188085" y="5547578"/>
                </a:lnTo>
                <a:lnTo>
                  <a:pt x="4198230" y="5531694"/>
                </a:lnTo>
                <a:cubicBezTo>
                  <a:pt x="4206421" y="5524837"/>
                  <a:pt x="4208898" y="5516503"/>
                  <a:pt x="4208850" y="5507668"/>
                </a:cubicBez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lnTo>
                  <a:pt x="4179637" y="5355014"/>
                </a:lnTo>
                <a:lnTo>
                  <a:pt x="4181083" y="5326163"/>
                </a:lnTo>
                <a:cubicBezTo>
                  <a:pt x="4184464" y="5307422"/>
                  <a:pt x="4192990" y="5289657"/>
                  <a:pt x="4208516" y="5272797"/>
                </a:cubicBezTo>
                <a:cubicBezTo>
                  <a:pt x="4232329" y="5247079"/>
                  <a:pt x="4239379" y="5214122"/>
                  <a:pt x="4232139" y="5179068"/>
                </a:cubicBezTo>
                <a:lnTo>
                  <a:pt x="4232139" y="5179068"/>
                </a:lnTo>
                <a:lnTo>
                  <a:pt x="4232139" y="5179067"/>
                </a:lnTo>
                <a:cubicBezTo>
                  <a:pt x="4231663" y="5176876"/>
                  <a:pt x="4230473" y="5174400"/>
                  <a:pt x="4229592" y="5172090"/>
                </a:cubicBezTo>
                <a:lnTo>
                  <a:pt x="4228901" y="5166114"/>
                </a:lnTo>
                <a:lnTo>
                  <a:pt x="4235616" y="5133225"/>
                </a:lnTo>
                <a:lnTo>
                  <a:pt x="4235616" y="5133225"/>
                </a:lnTo>
                <a:lnTo>
                  <a:pt x="4235616" y="5133224"/>
                </a:lnTo>
                <a:cubicBezTo>
                  <a:pt x="4233865" y="5101639"/>
                  <a:pt x="4211325" y="5073241"/>
                  <a:pt x="4209468" y="5041521"/>
                </a:cubicBezTo>
                <a:cubicBezTo>
                  <a:pt x="4208326" y="5022852"/>
                  <a:pt x="4194228" y="5003801"/>
                  <a:pt x="4182989" y="4987037"/>
                </a:cubicBezTo>
                <a:cubicBezTo>
                  <a:pt x="4175273" y="4975511"/>
                  <a:pt x="4167700" y="4964604"/>
                  <a:pt x="4162914" y="4952673"/>
                </a:cubicBezTo>
                <a:lnTo>
                  <a:pt x="4158155" y="4933805"/>
                </a:lnTo>
                <a:lnTo>
                  <a:pt x="4159557" y="4912169"/>
                </a:lnTo>
                <a:cubicBezTo>
                  <a:pt x="4161319" y="4904358"/>
                  <a:pt x="4161831" y="4896714"/>
                  <a:pt x="4161262" y="4889276"/>
                </a:cubicBezTo>
                <a:lnTo>
                  <a:pt x="4161262" y="4889275"/>
                </a:lnTo>
                <a:lnTo>
                  <a:pt x="4161262" y="4889275"/>
                </a:lnTo>
                <a:cubicBezTo>
                  <a:pt x="4159556" y="4866958"/>
                  <a:pt x="4148126" y="4846490"/>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1"/>
                </a:lnTo>
                <a:lnTo>
                  <a:pt x="4196706" y="4363890"/>
                </a:lnTo>
                <a:cubicBezTo>
                  <a:pt x="4196514" y="4350554"/>
                  <a:pt x="4193466" y="4336457"/>
                  <a:pt x="4187752" y="4324645"/>
                </a:cubicBezTo>
                <a:cubicBezTo>
                  <a:pt x="4175749" y="4300070"/>
                  <a:pt x="4160129" y="4277401"/>
                  <a:pt x="4147936" y="4253014"/>
                </a:cubicBezTo>
                <a:lnTo>
                  <a:pt x="4142220" y="4221391"/>
                </a:lnTo>
                <a:lnTo>
                  <a:pt x="4142315" y="4192388"/>
                </a:lnTo>
                <a:lnTo>
                  <a:pt x="4142315" y="4192388"/>
                </a:lnTo>
                <a:lnTo>
                  <a:pt x="4142315" y="4192387"/>
                </a:lnTo>
                <a:cubicBezTo>
                  <a:pt x="4142411" y="4182767"/>
                  <a:pt x="4141839" y="4173480"/>
                  <a:pt x="4138410" y="4165383"/>
                </a:cubicBezTo>
                <a:cubicBezTo>
                  <a:pt x="4133981" y="4154857"/>
                  <a:pt x="4130909" y="4144498"/>
                  <a:pt x="4129066" y="4134256"/>
                </a:cubicBezTo>
                <a:lnTo>
                  <a:pt x="4127099" y="4103826"/>
                </a:lnTo>
                <a:lnTo>
                  <a:pt x="4142220" y="4043840"/>
                </a:lnTo>
                <a:cubicBezTo>
                  <a:pt x="4154508" y="4015835"/>
                  <a:pt x="4160175" y="3988593"/>
                  <a:pt x="4157913" y="3962160"/>
                </a:cubicBezTo>
                <a:lnTo>
                  <a:pt x="4157913" y="3962160"/>
                </a:lnTo>
                <a:lnTo>
                  <a:pt x="4157913" y="3962159"/>
                </a:lnTo>
                <a:cubicBezTo>
                  <a:pt x="4155651" y="3935727"/>
                  <a:pt x="4145460" y="3910104"/>
                  <a:pt x="4126028" y="3885338"/>
                </a:cubicBezTo>
                <a:cubicBezTo>
                  <a:pt x="4121646" y="3879766"/>
                  <a:pt x="4118884" y="3874229"/>
                  <a:pt x="4117425" y="3868764"/>
                </a:cubicBezTo>
                <a:lnTo>
                  <a:pt x="4116645" y="3852620"/>
                </a:lnTo>
                <a:lnTo>
                  <a:pt x="4130980" y="3822473"/>
                </a:lnTo>
                <a:cubicBezTo>
                  <a:pt x="4139172" y="3811614"/>
                  <a:pt x="4144316" y="3800897"/>
                  <a:pt x="4145911" y="3789777"/>
                </a:cubicBezTo>
                <a:lnTo>
                  <a:pt x="4145911" y="3789776"/>
                </a:lnTo>
                <a:lnTo>
                  <a:pt x="4145911" y="3789776"/>
                </a:lnTo>
                <a:cubicBezTo>
                  <a:pt x="4147507" y="3778655"/>
                  <a:pt x="4145554" y="3767130"/>
                  <a:pt x="4139554" y="3754652"/>
                </a:cubicBezTo>
                <a:lnTo>
                  <a:pt x="4139172" y="3734838"/>
                </a:lnTo>
                <a:lnTo>
                  <a:pt x="4143220" y="3680164"/>
                </a:lnTo>
                <a:lnTo>
                  <a:pt x="4143220" y="3680164"/>
                </a:lnTo>
                <a:lnTo>
                  <a:pt x="4143220" y="3680163"/>
                </a:lnTo>
                <a:cubicBezTo>
                  <a:pt x="4141696" y="3662494"/>
                  <a:pt x="4135458" y="3645682"/>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2"/>
                </a:lnTo>
                <a:lnTo>
                  <a:pt x="4193158" y="3077401"/>
                </a:lnTo>
                <a:cubicBezTo>
                  <a:pt x="4193372" y="3045777"/>
                  <a:pt x="4189562" y="3014153"/>
                  <a:pt x="4181465" y="2982148"/>
                </a:cubicBezTo>
                <a:lnTo>
                  <a:pt x="4177881" y="2947863"/>
                </a:lnTo>
                <a:lnTo>
                  <a:pt x="4182513" y="2914328"/>
                </a:lnTo>
                <a:cubicBezTo>
                  <a:pt x="4187561" y="2892181"/>
                  <a:pt x="4195753" y="2870416"/>
                  <a:pt x="4202420" y="2848794"/>
                </a:cubicBezTo>
                <a:cubicBezTo>
                  <a:pt x="4203753" y="2844317"/>
                  <a:pt x="4207039"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1"/>
                </a:lnTo>
                <a:cubicBezTo>
                  <a:pt x="4130791" y="2499773"/>
                  <a:pt x="4128410" y="2509024"/>
                  <a:pt x="4125838" y="2518264"/>
                </a:cubicBezTo>
                <a:cubicBezTo>
                  <a:pt x="4123171" y="2527790"/>
                  <a:pt x="4122027" y="2536457"/>
                  <a:pt x="4122194" y="2545006"/>
                </a:cubicBezTo>
                <a:lnTo>
                  <a:pt x="4122194" y="2545007"/>
                </a:lnTo>
                <a:lnTo>
                  <a:pt x="4122194" y="2545007"/>
                </a:lnTo>
                <a:cubicBezTo>
                  <a:pt x="4122360" y="2553556"/>
                  <a:pt x="4123837" y="2561986"/>
                  <a:pt x="4126408" y="2571035"/>
                </a:cubicBezTo>
                <a:cubicBezTo>
                  <a:pt x="4138410" y="2612946"/>
                  <a:pt x="4170987" y="2640951"/>
                  <a:pt x="4199562" y="2668002"/>
                </a:cubicBezTo>
                <a:cubicBezTo>
                  <a:pt x="4223947" y="2691055"/>
                  <a:pt x="4237663" y="2716964"/>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4653" y="2782305"/>
                </a:lnTo>
                <a:lnTo>
                  <a:pt x="4253873" y="2778006"/>
                </a:lnTo>
                <a:lnTo>
                  <a:pt x="4254283" y="2770758"/>
                </a:lnTo>
                <a:lnTo>
                  <a:pt x="4247953" y="2745352"/>
                </a:lnTo>
                <a:lnTo>
                  <a:pt x="4247952" y="2745348"/>
                </a:lnTo>
                <a:cubicBezTo>
                  <a:pt x="4237663" y="2716963"/>
                  <a:pt x="4223947" y="2691054"/>
                  <a:pt x="4199562" y="2668001"/>
                </a:cubicBezTo>
                <a:cubicBezTo>
                  <a:pt x="4170987" y="2640950"/>
                  <a:pt x="4138410" y="2612945"/>
                  <a:pt x="4126408" y="2571034"/>
                </a:cubicBezTo>
                <a:lnTo>
                  <a:pt x="4122194" y="2545007"/>
                </a:lnTo>
                <a:lnTo>
                  <a:pt x="4125838" y="2518265"/>
                </a:lnTo>
                <a:cubicBezTo>
                  <a:pt x="4130981" y="2499786"/>
                  <a:pt x="4135363" y="2481259"/>
                  <a:pt x="4134481" y="2463018"/>
                </a:cubicBez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51027" y="1453958"/>
                </a:moveTo>
                <a:lnTo>
                  <a:pt x="3745230" y="1459073"/>
                </a:lnTo>
                <a:lnTo>
                  <a:pt x="3745230" y="1459073"/>
                </a:lnTo>
                <a:lnTo>
                  <a:pt x="3745229" y="1459074"/>
                </a:lnTo>
                <a:lnTo>
                  <a:pt x="3736012" y="1481572"/>
                </a:lnTo>
                <a:lnTo>
                  <a:pt x="3745230" y="1459073"/>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cubicBezTo>
                  <a:pt x="3760922" y="348396"/>
                  <a:pt x="3763447" y="357874"/>
                  <a:pt x="3765590" y="367328"/>
                </a:cubicBezTo>
                <a:lnTo>
                  <a:pt x="3769400" y="395640"/>
                </a:lnTo>
                <a:cubicBezTo>
                  <a:pt x="3769590" y="376781"/>
                  <a:pt x="3762352" y="357921"/>
                  <a:pt x="3759494" y="338870"/>
                </a:cubicBez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5402" y="228949"/>
                </a:lnTo>
                <a:lnTo>
                  <a:pt x="3785402" y="228948"/>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1" y="21486"/>
                  <a:pt x="4218423" y="43012"/>
                  <a:pt x="4215374" y="63587"/>
                </a:cubicBezTo>
                <a:cubicBezTo>
                  <a:pt x="4209850" y="101308"/>
                  <a:pt x="4206420" y="139219"/>
                  <a:pt x="4201468" y="176939"/>
                </a:cubicBezTo>
                <a:cubicBezTo>
                  <a:pt x="4200324" y="184941"/>
                  <a:pt x="4198230"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4" y="1489720"/>
                </a:cubicBezTo>
                <a:cubicBezTo>
                  <a:pt x="4198992" y="1505724"/>
                  <a:pt x="4192324" y="1523059"/>
                  <a:pt x="4196324" y="1537537"/>
                </a:cubicBezTo>
                <a:cubicBezTo>
                  <a:pt x="4207374" y="1576019"/>
                  <a:pt x="4220709" y="1614120"/>
                  <a:pt x="4237473" y="1650317"/>
                </a:cubicBezTo>
                <a:cubicBezTo>
                  <a:pt x="4254428" y="1687086"/>
                  <a:pt x="4268716" y="1721185"/>
                  <a:pt x="4251572" y="1763287"/>
                </a:cubicBezTo>
                <a:cubicBezTo>
                  <a:pt x="4244331" y="1781194"/>
                  <a:pt x="4249476" y="1804816"/>
                  <a:pt x="4251380" y="1825393"/>
                </a:cubicBezTo>
                <a:cubicBezTo>
                  <a:pt x="4252904" y="1840441"/>
                  <a:pt x="4261478" y="1854920"/>
                  <a:pt x="4261478" y="1869780"/>
                </a:cubicBezTo>
                <a:cubicBezTo>
                  <a:pt x="4261478" y="1909408"/>
                  <a:pt x="4271574" y="1944649"/>
                  <a:pt x="4292149" y="1978940"/>
                </a:cubicBezTo>
                <a:cubicBezTo>
                  <a:pt x="4300149" y="1992279"/>
                  <a:pt x="4294815" y="2013043"/>
                  <a:pt x="4296911" y="2030378"/>
                </a:cubicBezTo>
                <a:cubicBezTo>
                  <a:pt x="4299387" y="2048668"/>
                  <a:pt x="4301673" y="2067525"/>
                  <a:pt x="4307200" y="2085054"/>
                </a:cubicBezTo>
                <a:cubicBezTo>
                  <a:pt x="4321678" y="2130393"/>
                  <a:pt x="4338061" y="2175163"/>
                  <a:pt x="4353301" y="2220312"/>
                </a:cubicBezTo>
                <a:cubicBezTo>
                  <a:pt x="4365876" y="2257459"/>
                  <a:pt x="4355969" y="2294039"/>
                  <a:pt x="4350635" y="2330806"/>
                </a:cubicBezTo>
                <a:cubicBezTo>
                  <a:pt x="4347205" y="2353859"/>
                  <a:pt x="4339013" y="2375383"/>
                  <a:pt x="4351205" y="2401292"/>
                </a:cubicBezTo>
                <a:cubicBezTo>
                  <a:pt x="4362827" y="2426059"/>
                  <a:pt x="4360159" y="2457492"/>
                  <a:pt x="4366446" y="2485307"/>
                </a:cubicBezTo>
                <a:cubicBezTo>
                  <a:pt x="4371780" y="2508742"/>
                  <a:pt x="4380354" y="2531409"/>
                  <a:pt x="4388736" y="2554079"/>
                </a:cubicBezTo>
                <a:cubicBezTo>
                  <a:pt x="4400167" y="2584942"/>
                  <a:pt x="4412167" y="2615421"/>
                  <a:pt x="4406453" y="2649143"/>
                </a:cubicBezTo>
                <a:cubicBezTo>
                  <a:pt x="4399975" y="2687436"/>
                  <a:pt x="4424359" y="2713723"/>
                  <a:pt x="4440554" y="2743826"/>
                </a:cubicBezTo>
                <a:cubicBezTo>
                  <a:pt x="4451602" y="2764590"/>
                  <a:pt x="4459795" y="2787259"/>
                  <a:pt x="4466653" y="2809930"/>
                </a:cubicBezTo>
                <a:cubicBezTo>
                  <a:pt x="4475607" y="2840219"/>
                  <a:pt x="4480941" y="2871462"/>
                  <a:pt x="4489704" y="2901943"/>
                </a:cubicBezTo>
                <a:cubicBezTo>
                  <a:pt x="4502848" y="2948047"/>
                  <a:pt x="4513136" y="2994722"/>
                  <a:pt x="4505896" y="3042728"/>
                </a:cubicBezTo>
                <a:cubicBezTo>
                  <a:pt x="4502658" y="3064827"/>
                  <a:pt x="4502848" y="3085403"/>
                  <a:pt x="4507612" y="3107500"/>
                </a:cubicBezTo>
                <a:cubicBezTo>
                  <a:pt x="4515422" y="3143695"/>
                  <a:pt x="4516375" y="3180844"/>
                  <a:pt x="4545521" y="3209993"/>
                </a:cubicBezTo>
                <a:cubicBezTo>
                  <a:pt x="4555810" y="3220280"/>
                  <a:pt x="4558476" y="3238758"/>
                  <a:pt x="4563810" y="3253809"/>
                </a:cubicBezTo>
                <a:cubicBezTo>
                  <a:pt x="4570098" y="3271145"/>
                  <a:pt x="4566858" y="3283908"/>
                  <a:pt x="4548570" y="3293244"/>
                </a:cubicBezTo>
                <a:cubicBezTo>
                  <a:pt x="4540379" y="3297434"/>
                  <a:pt x="4532377" y="3309437"/>
                  <a:pt x="4531043" y="3318771"/>
                </a:cubicBezTo>
                <a:cubicBezTo>
                  <a:pt x="4527043" y="3346776"/>
                  <a:pt x="4532949" y="3372495"/>
                  <a:pt x="4545904" y="3399546"/>
                </a:cubicBezTo>
                <a:cubicBezTo>
                  <a:pt x="4558096" y="3424883"/>
                  <a:pt x="4556762" y="3456508"/>
                  <a:pt x="4561524" y="3485275"/>
                </a:cubicBezTo>
                <a:cubicBezTo>
                  <a:pt x="4564954" y="3505657"/>
                  <a:pt x="4572002" y="3526042"/>
                  <a:pt x="4572002" y="3546617"/>
                </a:cubicBezTo>
                <a:cubicBezTo>
                  <a:pt x="4572002" y="3572146"/>
                  <a:pt x="4565906" y="3597482"/>
                  <a:pt x="4563620" y="3623201"/>
                </a:cubicBezTo>
                <a:cubicBezTo>
                  <a:pt x="4561716" y="3643204"/>
                  <a:pt x="4562478" y="3663589"/>
                  <a:pt x="4560192" y="3683591"/>
                </a:cubicBezTo>
                <a:cubicBezTo>
                  <a:pt x="4558476" y="3699976"/>
                  <a:pt x="4554096" y="3716168"/>
                  <a:pt x="4550476" y="3732361"/>
                </a:cubicBezTo>
                <a:cubicBezTo>
                  <a:pt x="4549142" y="3738267"/>
                  <a:pt x="4543997" y="3744173"/>
                  <a:pt x="4544759" y="3749506"/>
                </a:cubicBezTo>
                <a:cubicBezTo>
                  <a:pt x="4552952" y="3802467"/>
                  <a:pt x="4516375" y="3840569"/>
                  <a:pt x="4500182" y="3885338"/>
                </a:cubicBezTo>
                <a:cubicBezTo>
                  <a:pt x="4483035" y="3932394"/>
                  <a:pt x="4456747" y="3977925"/>
                  <a:pt x="4464557" y="4030503"/>
                </a:cubicBezTo>
                <a:cubicBezTo>
                  <a:pt x="4469319" y="4062318"/>
                  <a:pt x="4480369" y="4092989"/>
                  <a:pt x="4487038" y="4124614"/>
                </a:cubicBezTo>
                <a:cubicBezTo>
                  <a:pt x="4489324" y="4135854"/>
                  <a:pt x="4488942" y="4148427"/>
                  <a:pt x="4486656" y="4159667"/>
                </a:cubicBezTo>
                <a:cubicBezTo>
                  <a:pt x="4476177" y="4213961"/>
                  <a:pt x="4474653" y="4267493"/>
                  <a:pt x="4491800" y="4320837"/>
                </a:cubicBezTo>
                <a:cubicBezTo>
                  <a:pt x="4494658" y="4329979"/>
                  <a:pt x="4497324" y="4339695"/>
                  <a:pt x="4497324" y="4349222"/>
                </a:cubicBezTo>
                <a:cubicBezTo>
                  <a:pt x="4497324" y="4401419"/>
                  <a:pt x="4493324" y="4452665"/>
                  <a:pt x="4474653" y="4502579"/>
                </a:cubicBezTo>
                <a:cubicBezTo>
                  <a:pt x="4468367" y="4519343"/>
                  <a:pt x="4472367" y="4539728"/>
                  <a:pt x="4470843" y="4558207"/>
                </a:cubicBezTo>
                <a:cubicBezTo>
                  <a:pt x="4469511" y="4575351"/>
                  <a:pt x="4468939" y="4592878"/>
                  <a:pt x="4464557" y="4609452"/>
                </a:cubicBezTo>
                <a:cubicBezTo>
                  <a:pt x="4458081" y="4633647"/>
                  <a:pt x="4457319" y="4656126"/>
                  <a:pt x="4463033" y="4681083"/>
                </a:cubicBezTo>
                <a:cubicBezTo>
                  <a:pt x="4468367" y="4704895"/>
                  <a:pt x="4465701" y="4730614"/>
                  <a:pt x="4465891" y="4755381"/>
                </a:cubicBezTo>
                <a:cubicBezTo>
                  <a:pt x="4466081" y="4783004"/>
                  <a:pt x="4466271" y="4810627"/>
                  <a:pt x="4465319" y="4838250"/>
                </a:cubicBezTo>
                <a:cubicBezTo>
                  <a:pt x="4464939" y="4849300"/>
                  <a:pt x="4457319" y="4861873"/>
                  <a:pt x="4460367" y="4871019"/>
                </a:cubicBezTo>
                <a:cubicBezTo>
                  <a:pt x="4470653" y="4900546"/>
                  <a:pt x="4458271" y="4930075"/>
                  <a:pt x="4463795" y="4959602"/>
                </a:cubicBezTo>
                <a:cubicBezTo>
                  <a:pt x="4466653" y="4974082"/>
                  <a:pt x="4458843" y="4990465"/>
                  <a:pt x="4458081" y="5006086"/>
                </a:cubicBezTo>
                <a:cubicBezTo>
                  <a:pt x="4456747" y="5031614"/>
                  <a:pt x="4457319" y="5057141"/>
                  <a:pt x="4456937" y="5082670"/>
                </a:cubicBezTo>
                <a:cubicBezTo>
                  <a:pt x="4456747" y="5091052"/>
                  <a:pt x="4455985" y="5099245"/>
                  <a:pt x="4455602" y="5107627"/>
                </a:cubicBezTo>
                <a:cubicBezTo>
                  <a:pt x="4455222" y="5115057"/>
                  <a:pt x="4453508" y="5122867"/>
                  <a:pt x="4454840" y="5129916"/>
                </a:cubicBezTo>
                <a:cubicBezTo>
                  <a:pt x="4459605" y="5155445"/>
                  <a:pt x="4467415" y="5180591"/>
                  <a:pt x="4470463" y="5206308"/>
                </a:cubicBezTo>
                <a:cubicBezTo>
                  <a:pt x="4473129" y="5228597"/>
                  <a:pt x="4469511" y="5251650"/>
                  <a:pt x="4471415" y="5274129"/>
                </a:cubicBezTo>
                <a:cubicBezTo>
                  <a:pt x="4474653" y="5313754"/>
                  <a:pt x="4480369" y="5353379"/>
                  <a:pt x="4483989" y="5393005"/>
                </a:cubicBezTo>
                <a:cubicBezTo>
                  <a:pt x="4484751" y="5401579"/>
                  <a:pt x="4479987" y="5410531"/>
                  <a:pt x="4479607" y="5419295"/>
                </a:cubicBezTo>
                <a:cubicBezTo>
                  <a:pt x="4478655" y="5446728"/>
                  <a:pt x="4478463" y="5474161"/>
                  <a:pt x="4477893" y="5501594"/>
                </a:cubicBezTo>
                <a:cubicBezTo>
                  <a:pt x="4477701" y="5517215"/>
                  <a:pt x="4478273" y="5533027"/>
                  <a:pt x="4476559" y="5548460"/>
                </a:cubicBezTo>
                <a:cubicBezTo>
                  <a:pt x="4474273" y="5568842"/>
                  <a:pt x="4470843" y="5587321"/>
                  <a:pt x="4485703" y="5606372"/>
                </a:cubicBezTo>
                <a:cubicBezTo>
                  <a:pt x="4508754" y="5635711"/>
                  <a:pt x="4499800" y="5673050"/>
                  <a:pt x="4505134" y="5706959"/>
                </a:cubicBezTo>
                <a:cubicBezTo>
                  <a:pt x="4506468" y="5715723"/>
                  <a:pt x="4506658" y="5724678"/>
                  <a:pt x="4508182" y="5733440"/>
                </a:cubicBezTo>
                <a:cubicBezTo>
                  <a:pt x="4511040" y="5749634"/>
                  <a:pt x="4514278" y="5765635"/>
                  <a:pt x="4517519" y="5781830"/>
                </a:cubicBezTo>
                <a:cubicBezTo>
                  <a:pt x="4518089" y="5784686"/>
                  <a:pt x="4518281" y="5787924"/>
                  <a:pt x="4519233" y="5790592"/>
                </a:cubicBezTo>
                <a:cubicBezTo>
                  <a:pt x="4527233" y="5815169"/>
                  <a:pt x="4536377" y="5839361"/>
                  <a:pt x="4542855" y="5864318"/>
                </a:cubicBezTo>
                <a:cubicBezTo>
                  <a:pt x="4546094" y="5876511"/>
                  <a:pt x="4546476" y="5890037"/>
                  <a:pt x="4544759" y="5902610"/>
                </a:cubicBezTo>
                <a:cubicBezTo>
                  <a:pt x="4539807" y="5939377"/>
                  <a:pt x="4537711" y="5975764"/>
                  <a:pt x="4544951" y="6012723"/>
                </a:cubicBezTo>
                <a:cubicBezTo>
                  <a:pt x="4547808" y="6027392"/>
                  <a:pt x="4543045" y="6043776"/>
                  <a:pt x="4541331" y="6059397"/>
                </a:cubicBezTo>
                <a:cubicBezTo>
                  <a:pt x="4536759" y="6096736"/>
                  <a:pt x="4531805" y="6134075"/>
                  <a:pt x="4527425" y="6171605"/>
                </a:cubicBezTo>
                <a:cubicBezTo>
                  <a:pt x="4524757" y="6195037"/>
                  <a:pt x="4523233" y="6218660"/>
                  <a:pt x="4520567" y="6242093"/>
                </a:cubicBezTo>
                <a:cubicBezTo>
                  <a:pt x="4517327" y="6269144"/>
                  <a:pt x="4512374" y="6296005"/>
                  <a:pt x="4509706" y="6323058"/>
                </a:cubicBezTo>
                <a:cubicBezTo>
                  <a:pt x="4506658" y="6353919"/>
                  <a:pt x="4506088" y="6384972"/>
                  <a:pt x="4502848" y="6415833"/>
                </a:cubicBezTo>
                <a:cubicBezTo>
                  <a:pt x="4496562" y="6472225"/>
                  <a:pt x="4489132" y="6528424"/>
                  <a:pt x="4482083" y="6584812"/>
                </a:cubicBezTo>
                <a:cubicBezTo>
                  <a:pt x="4475225" y="6639488"/>
                  <a:pt x="4469129" y="6694164"/>
                  <a:pt x="4460557" y="6748458"/>
                </a:cubicBezTo>
                <a:cubicBezTo>
                  <a:pt x="4456937" y="6771319"/>
                  <a:pt x="4447030" y="6793035"/>
                  <a:pt x="4441506" y="6815516"/>
                </a:cubicBezTo>
                <a:lnTo>
                  <a:pt x="4431806" y="6858001"/>
                </a:lnTo>
                <a:lnTo>
                  <a:pt x="4259553" y="6858001"/>
                </a:lnTo>
                <a:lnTo>
                  <a:pt x="4265716" y="6812064"/>
                </a:lnTo>
                <a:lnTo>
                  <a:pt x="4265716" y="6812064"/>
                </a:lnTo>
                <a:lnTo>
                  <a:pt x="4265716" y="6812063"/>
                </a:lnTo>
                <a:cubicBezTo>
                  <a:pt x="4265240" y="6788417"/>
                  <a:pt x="4259954" y="6764841"/>
                  <a:pt x="4246238" y="6742552"/>
                </a:cubicBezTo>
                <a:lnTo>
                  <a:pt x="4232402" y="6702976"/>
                </a:lnTo>
                <a:lnTo>
                  <a:pt x="4235549" y="6683027"/>
                </a:lnTo>
                <a:cubicBezTo>
                  <a:pt x="4237915" y="6676306"/>
                  <a:pt x="4241666" y="6669496"/>
                  <a:pt x="4247000" y="6662542"/>
                </a:cubicBezTo>
                <a:cubicBezTo>
                  <a:pt x="4254334" y="6653111"/>
                  <a:pt x="4256191" y="6639108"/>
                  <a:pt x="4254095" y="6625225"/>
                </a:cubicBezTo>
                <a:lnTo>
                  <a:pt x="4254095" y="6625225"/>
                </a:lnTo>
                <a:lnTo>
                  <a:pt x="4254095" y="6625224"/>
                </a:lnTo>
                <a:cubicBezTo>
                  <a:pt x="4251999" y="6611341"/>
                  <a:pt x="4245951" y="6597578"/>
                  <a:pt x="4237473" y="6588625"/>
                </a:cubicBezTo>
                <a:lnTo>
                  <a:pt x="4214994" y="6564620"/>
                </a:lnTo>
                <a:lnTo>
                  <a:pt x="4214994" y="6564621"/>
                </a:lnTo>
                <a:cubicBezTo>
                  <a:pt x="4225281" y="6575479"/>
                  <a:pt x="4231377" y="6582147"/>
                  <a:pt x="4237473" y="6588626"/>
                </a:cubicBezTo>
                <a:lnTo>
                  <a:pt x="4254095" y="6625225"/>
                </a:lnTo>
                <a:lnTo>
                  <a:pt x="4254084" y="6645552"/>
                </a:lnTo>
                <a:cubicBezTo>
                  <a:pt x="4252965" y="6651967"/>
                  <a:pt x="4250667" y="6657826"/>
                  <a:pt x="4247000" y="6662541"/>
                </a:cubicBezTo>
                <a:cubicBezTo>
                  <a:pt x="4236332" y="6676448"/>
                  <a:pt x="4231997" y="6689783"/>
                  <a:pt x="4232402" y="6702976"/>
                </a:cubicBezTo>
                <a:lnTo>
                  <a:pt x="4232402" y="6702976"/>
                </a:lnTo>
                <a:lnTo>
                  <a:pt x="4232402" y="6702977"/>
                </a:lnTo>
                <a:cubicBezTo>
                  <a:pt x="4232807" y="6716169"/>
                  <a:pt x="4237951" y="6729219"/>
                  <a:pt x="4246238" y="6742553"/>
                </a:cubicBezTo>
                <a:cubicBezTo>
                  <a:pt x="4253096" y="6753698"/>
                  <a:pt x="4257847" y="6765164"/>
                  <a:pt x="4260942" y="6776800"/>
                </a:cubicBezTo>
                <a:lnTo>
                  <a:pt x="4265716" y="6812064"/>
                </a:lnTo>
                <a:lnTo>
                  <a:pt x="4259553" y="6858001"/>
                </a:lnTo>
                <a:lnTo>
                  <a:pt x="4259553" y="6858001"/>
                </a:lnTo>
                <a:lnTo>
                  <a:pt x="4259553" y="6858002"/>
                </a:lnTo>
                <a:lnTo>
                  <a:pt x="0" y="6858002"/>
                </a:lnTo>
                <a:lnTo>
                  <a:pt x="0" y="2"/>
                </a:lnTo>
                <a:lnTo>
                  <a:pt x="3766492" y="1"/>
                </a:lnTo>
                <a:lnTo>
                  <a:pt x="3769210" y="21486"/>
                </a:lnTo>
                <a:close/>
              </a:path>
            </a:pathLst>
          </a:custGeom>
        </p:spPr>
      </p:pic>
    </p:spTree>
    <p:extLst>
      <p:ext uri="{BB962C8B-B14F-4D97-AF65-F5344CB8AC3E}">
        <p14:creationId xmlns:p14="http://schemas.microsoft.com/office/powerpoint/2010/main" val="403036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B386D3-56FE-4A0F-AB56-BE191162D5C3}"/>
              </a:ext>
            </a:extLst>
          </p:cNvPr>
          <p:cNvSpPr>
            <a:spLocks noGrp="1"/>
          </p:cNvSpPr>
          <p:nvPr>
            <p:ph type="ctrTitle"/>
          </p:nvPr>
        </p:nvSpPr>
        <p:spPr/>
        <p:txBody>
          <a:bodyPr/>
          <a:lstStyle/>
          <a:p>
            <a:r>
              <a:rPr lang="en-US"/>
              <a:t>Cara kerja decision tree</a:t>
            </a:r>
          </a:p>
        </p:txBody>
      </p:sp>
      <p:sp>
        <p:nvSpPr>
          <p:cNvPr id="5" name="Text Placeholder 4">
            <a:extLst>
              <a:ext uri="{FF2B5EF4-FFF2-40B4-BE49-F238E27FC236}">
                <a16:creationId xmlns:a16="http://schemas.microsoft.com/office/drawing/2014/main" id="{F2C1773B-C602-4737-9479-97D07A94D562}"/>
              </a:ext>
            </a:extLst>
          </p:cNvPr>
          <p:cNvSpPr>
            <a:spLocks noGrp="1"/>
          </p:cNvSpPr>
          <p:nvPr>
            <p:ph type="body" idx="1"/>
          </p:nvPr>
        </p:nvSpPr>
        <p:spPr/>
        <p:txBody>
          <a:bodyPr/>
          <a:lstStyle/>
          <a:p>
            <a:endParaRPr lang="en-US"/>
          </a:p>
        </p:txBody>
      </p:sp>
      <p:pic>
        <p:nvPicPr>
          <p:cNvPr id="5122" name="Picture 2" descr="Image for post">
            <a:extLst>
              <a:ext uri="{FF2B5EF4-FFF2-40B4-BE49-F238E27FC236}">
                <a16:creationId xmlns:a16="http://schemas.microsoft.com/office/drawing/2014/main" id="{2459D7EB-E64B-4115-9C99-4B90C9B60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187" y="1556385"/>
            <a:ext cx="6905625"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443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6AE00C-9D5C-4799-94F2-8634FD158315}"/>
              </a:ext>
            </a:extLst>
          </p:cNvPr>
          <p:cNvSpPr>
            <a:spLocks noGrp="1"/>
          </p:cNvSpPr>
          <p:nvPr>
            <p:ph type="body" idx="1"/>
          </p:nvPr>
        </p:nvSpPr>
        <p:spPr>
          <a:xfrm>
            <a:off x="720000" y="1188720"/>
            <a:ext cx="7704000" cy="3380130"/>
          </a:xfrm>
        </p:spPr>
        <p:txBody>
          <a:bodyPr/>
          <a:lstStyle/>
          <a:p>
            <a:r>
              <a:rPr lang="en-US" b="1" dirty="0"/>
              <a:t>criterion</a:t>
            </a:r>
            <a:r>
              <a:rPr lang="en-US" dirty="0"/>
              <a:t> : '</a:t>
            </a:r>
            <a:r>
              <a:rPr lang="en-US" dirty="0" err="1"/>
              <a:t>gini</a:t>
            </a:r>
            <a:r>
              <a:rPr lang="en-US" dirty="0"/>
              <a:t>' dan 'entropy' </a:t>
            </a:r>
            <a:r>
              <a:rPr lang="en-US" dirty="0" err="1"/>
              <a:t>menentukan</a:t>
            </a:r>
            <a:r>
              <a:rPr lang="en-US" dirty="0"/>
              <a:t> impurity data, </a:t>
            </a:r>
            <a:r>
              <a:rPr lang="en-US" dirty="0" err="1"/>
              <a:t>sangat</a:t>
            </a:r>
            <a:r>
              <a:rPr lang="en-US" dirty="0"/>
              <a:t> </a:t>
            </a:r>
            <a:r>
              <a:rPr lang="en-US" dirty="0" err="1"/>
              <a:t>berpengaruh</a:t>
            </a:r>
            <a:r>
              <a:rPr lang="en-US" dirty="0"/>
              <a:t> </a:t>
            </a:r>
            <a:r>
              <a:rPr lang="en-US" dirty="0" err="1"/>
              <a:t>ke</a:t>
            </a:r>
            <a:r>
              <a:rPr lang="en-US" dirty="0"/>
              <a:t> </a:t>
            </a:r>
            <a:r>
              <a:rPr lang="en-US" dirty="0" err="1"/>
              <a:t>pengambilan</a:t>
            </a:r>
            <a:r>
              <a:rPr lang="en-US" dirty="0"/>
              <a:t> </a:t>
            </a:r>
            <a:r>
              <a:rPr lang="en-US" dirty="0" err="1"/>
              <a:t>keputusan</a:t>
            </a:r>
            <a:r>
              <a:rPr lang="en-US" dirty="0"/>
              <a:t> splitting tree</a:t>
            </a:r>
          </a:p>
          <a:p>
            <a:endParaRPr lang="en-US" dirty="0"/>
          </a:p>
          <a:p>
            <a:r>
              <a:rPr lang="en-US" b="1" dirty="0"/>
              <a:t>min sample split </a:t>
            </a:r>
            <a:r>
              <a:rPr lang="en-US" dirty="0"/>
              <a:t>: </a:t>
            </a:r>
            <a:r>
              <a:rPr lang="en-US" dirty="0" err="1"/>
              <a:t>menentukan</a:t>
            </a:r>
            <a:r>
              <a:rPr lang="en-US" dirty="0"/>
              <a:t> </a:t>
            </a:r>
            <a:r>
              <a:rPr lang="en-US" dirty="0" err="1"/>
              <a:t>jumlah</a:t>
            </a:r>
            <a:r>
              <a:rPr lang="en-US" dirty="0"/>
              <a:t> sample minimum yang </a:t>
            </a:r>
            <a:r>
              <a:rPr lang="en-US" dirty="0" err="1"/>
              <a:t>dibutuhkan</a:t>
            </a:r>
            <a:r>
              <a:rPr lang="en-US" dirty="0"/>
              <a:t> </a:t>
            </a:r>
            <a:r>
              <a:rPr lang="en-US" dirty="0" err="1"/>
              <a:t>untuk</a:t>
            </a:r>
            <a:r>
              <a:rPr lang="en-US" dirty="0"/>
              <a:t> </a:t>
            </a:r>
            <a:r>
              <a:rPr lang="en-US" dirty="0" err="1"/>
              <a:t>mensplit</a:t>
            </a:r>
            <a:r>
              <a:rPr lang="en-US" dirty="0"/>
              <a:t> node</a:t>
            </a:r>
          </a:p>
          <a:p>
            <a:endParaRPr lang="en-US" dirty="0"/>
          </a:p>
          <a:p>
            <a:r>
              <a:rPr lang="en-US" b="1" dirty="0"/>
              <a:t>max depth </a:t>
            </a:r>
            <a:r>
              <a:rPr lang="en-US" dirty="0"/>
              <a:t>: </a:t>
            </a:r>
            <a:r>
              <a:rPr lang="en-US" dirty="0" err="1"/>
              <a:t>menentukan</a:t>
            </a:r>
            <a:r>
              <a:rPr lang="en-US" dirty="0"/>
              <a:t> </a:t>
            </a:r>
            <a:r>
              <a:rPr lang="en-US" dirty="0" err="1"/>
              <a:t>seberpapa</a:t>
            </a:r>
            <a:r>
              <a:rPr lang="en-US" dirty="0"/>
              <a:t> detail '</a:t>
            </a:r>
            <a:r>
              <a:rPr lang="en-US" dirty="0" err="1"/>
              <a:t>pertanyaan</a:t>
            </a:r>
            <a:r>
              <a:rPr lang="en-US" dirty="0"/>
              <a:t>' decision tree </a:t>
            </a:r>
            <a:r>
              <a:rPr lang="en-US" dirty="0" err="1"/>
              <a:t>sebelum</a:t>
            </a:r>
            <a:r>
              <a:rPr lang="en-US" dirty="0"/>
              <a:t> </a:t>
            </a:r>
            <a:r>
              <a:rPr lang="en-US" dirty="0" err="1"/>
              <a:t>memutuskan</a:t>
            </a:r>
            <a:r>
              <a:rPr lang="en-US" dirty="0"/>
              <a:t>, </a:t>
            </a:r>
            <a:r>
              <a:rPr lang="en-US" dirty="0" err="1"/>
              <a:t>diberi</a:t>
            </a:r>
            <a:r>
              <a:rPr lang="en-US" dirty="0"/>
              <a:t> None </a:t>
            </a:r>
            <a:r>
              <a:rPr lang="en-US" dirty="0" err="1"/>
              <a:t>untuk</a:t>
            </a:r>
            <a:r>
              <a:rPr lang="en-US" dirty="0"/>
              <a:t> </a:t>
            </a:r>
            <a:r>
              <a:rPr lang="en-US" dirty="0" err="1"/>
              <a:t>memungkinkan</a:t>
            </a:r>
            <a:r>
              <a:rPr lang="en-US" dirty="0"/>
              <a:t> </a:t>
            </a:r>
            <a:r>
              <a:rPr lang="en-US" dirty="0" err="1"/>
              <a:t>setelah</a:t>
            </a:r>
            <a:r>
              <a:rPr lang="en-US" dirty="0"/>
              <a:t> root </a:t>
            </a:r>
            <a:r>
              <a:rPr lang="en-US" dirty="0" err="1"/>
              <a:t>langsung</a:t>
            </a:r>
            <a:r>
              <a:rPr lang="en-US" dirty="0"/>
              <a:t> leaf</a:t>
            </a:r>
          </a:p>
          <a:p>
            <a:endParaRPr lang="en-US" dirty="0"/>
          </a:p>
          <a:p>
            <a:r>
              <a:rPr lang="en-US" b="1" dirty="0"/>
              <a:t>min samples leaf </a:t>
            </a:r>
            <a:r>
              <a:rPr lang="en-US" dirty="0"/>
              <a:t>: </a:t>
            </a:r>
            <a:r>
              <a:rPr lang="en-US" dirty="0" err="1"/>
              <a:t>jumlah</a:t>
            </a:r>
            <a:r>
              <a:rPr lang="en-US" dirty="0"/>
              <a:t> </a:t>
            </a:r>
            <a:r>
              <a:rPr lang="en-US" dirty="0" err="1"/>
              <a:t>sampel</a:t>
            </a:r>
            <a:r>
              <a:rPr lang="en-US" dirty="0"/>
              <a:t> data minimum </a:t>
            </a:r>
            <a:r>
              <a:rPr lang="en-US" dirty="0" err="1"/>
              <a:t>untuk</a:t>
            </a:r>
            <a:r>
              <a:rPr lang="en-US" dirty="0"/>
              <a:t> </a:t>
            </a:r>
            <a:r>
              <a:rPr lang="en-US" dirty="0" err="1"/>
              <a:t>dapat</a:t>
            </a:r>
            <a:r>
              <a:rPr lang="en-US" dirty="0"/>
              <a:t> </a:t>
            </a:r>
            <a:r>
              <a:rPr lang="en-US" dirty="0" err="1"/>
              <a:t>dijadikan</a:t>
            </a:r>
            <a:r>
              <a:rPr lang="en-US" dirty="0"/>
              <a:t> </a:t>
            </a:r>
            <a:r>
              <a:rPr lang="en-US" dirty="0" err="1"/>
              <a:t>sebuah</a:t>
            </a:r>
            <a:r>
              <a:rPr lang="en-US" dirty="0"/>
              <a:t> leaf</a:t>
            </a:r>
          </a:p>
          <a:p>
            <a:endParaRPr lang="en-US" dirty="0"/>
          </a:p>
          <a:p>
            <a:r>
              <a:rPr lang="en-US" b="1" dirty="0"/>
              <a:t>max leaf nodes </a:t>
            </a:r>
            <a:r>
              <a:rPr lang="en-US" dirty="0"/>
              <a:t>: </a:t>
            </a:r>
            <a:r>
              <a:rPr lang="en-US" dirty="0" err="1"/>
              <a:t>batas</a:t>
            </a:r>
            <a:r>
              <a:rPr lang="en-US" dirty="0"/>
              <a:t> leaf (</a:t>
            </a:r>
            <a:r>
              <a:rPr lang="en-US" dirty="0" err="1"/>
              <a:t>tebakan</a:t>
            </a:r>
            <a:r>
              <a:rPr lang="en-US" dirty="0"/>
              <a:t> </a:t>
            </a:r>
            <a:r>
              <a:rPr lang="en-US" dirty="0" err="1"/>
              <a:t>akhir</a:t>
            </a:r>
            <a:r>
              <a:rPr lang="en-US" dirty="0"/>
              <a:t>) </a:t>
            </a:r>
            <a:r>
              <a:rPr lang="en-US" dirty="0" err="1"/>
              <a:t>terbanyak</a:t>
            </a:r>
            <a:r>
              <a:rPr lang="en-US" dirty="0"/>
              <a:t> decision tree, </a:t>
            </a:r>
            <a:r>
              <a:rPr lang="en-US" dirty="0" err="1"/>
              <a:t>diberi</a:t>
            </a:r>
            <a:r>
              <a:rPr lang="en-US" dirty="0"/>
              <a:t> None </a:t>
            </a:r>
            <a:r>
              <a:rPr lang="en-US" dirty="0" err="1"/>
              <a:t>untuk</a:t>
            </a:r>
            <a:r>
              <a:rPr lang="en-US" dirty="0"/>
              <a:t> </a:t>
            </a:r>
            <a:r>
              <a:rPr lang="en-US" dirty="0" err="1"/>
              <a:t>memungkinkan</a:t>
            </a:r>
            <a:r>
              <a:rPr lang="en-US" dirty="0"/>
              <a:t> </a:t>
            </a:r>
            <a:r>
              <a:rPr lang="en-US" dirty="0" err="1"/>
              <a:t>pengambilan</a:t>
            </a:r>
            <a:r>
              <a:rPr lang="en-US" dirty="0"/>
              <a:t> </a:t>
            </a:r>
            <a:r>
              <a:rPr lang="en-US" dirty="0" err="1"/>
              <a:t>keputusan</a:t>
            </a:r>
            <a:r>
              <a:rPr lang="en-US" dirty="0"/>
              <a:t> </a:t>
            </a:r>
            <a:r>
              <a:rPr lang="en-US" dirty="0" err="1"/>
              <a:t>langsung</a:t>
            </a:r>
            <a:endParaRPr lang="en-US" dirty="0"/>
          </a:p>
        </p:txBody>
      </p:sp>
      <p:sp>
        <p:nvSpPr>
          <p:cNvPr id="3" name="Title 2">
            <a:extLst>
              <a:ext uri="{FF2B5EF4-FFF2-40B4-BE49-F238E27FC236}">
                <a16:creationId xmlns:a16="http://schemas.microsoft.com/office/drawing/2014/main" id="{3BB386D3-56FE-4A0F-AB56-BE191162D5C3}"/>
              </a:ext>
            </a:extLst>
          </p:cNvPr>
          <p:cNvSpPr>
            <a:spLocks noGrp="1"/>
          </p:cNvSpPr>
          <p:nvPr>
            <p:ph type="ctrTitle"/>
          </p:nvPr>
        </p:nvSpPr>
        <p:spPr/>
        <p:txBody>
          <a:bodyPr/>
          <a:lstStyle/>
          <a:p>
            <a:r>
              <a:rPr lang="en-US" err="1"/>
              <a:t>Variasi</a:t>
            </a:r>
            <a:r>
              <a:rPr lang="en-US"/>
              <a:t> hyperparameter</a:t>
            </a:r>
          </a:p>
        </p:txBody>
      </p:sp>
    </p:spTree>
    <p:extLst>
      <p:ext uri="{BB962C8B-B14F-4D97-AF65-F5344CB8AC3E}">
        <p14:creationId xmlns:p14="http://schemas.microsoft.com/office/powerpoint/2010/main" val="2376135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B386D3-56FE-4A0F-AB56-BE191162D5C3}"/>
              </a:ext>
            </a:extLst>
          </p:cNvPr>
          <p:cNvSpPr>
            <a:spLocks noGrp="1"/>
          </p:cNvSpPr>
          <p:nvPr>
            <p:ph type="ctrTitle"/>
          </p:nvPr>
        </p:nvSpPr>
        <p:spPr>
          <a:xfrm>
            <a:off x="1747780" y="634672"/>
            <a:ext cx="5648440" cy="577800"/>
          </a:xfrm>
        </p:spPr>
        <p:txBody>
          <a:bodyPr/>
          <a:lstStyle/>
          <a:p>
            <a:r>
              <a:rPr lang="en-US"/>
              <a:t>Hasil </a:t>
            </a:r>
            <a:r>
              <a:rPr lang="en-US" err="1"/>
              <a:t>percobaan</a:t>
            </a:r>
            <a:endParaRPr lang="en-US"/>
          </a:p>
        </p:txBody>
      </p:sp>
      <p:pic>
        <p:nvPicPr>
          <p:cNvPr id="9" name="Picture 8">
            <a:extLst>
              <a:ext uri="{FF2B5EF4-FFF2-40B4-BE49-F238E27FC236}">
                <a16:creationId xmlns:a16="http://schemas.microsoft.com/office/drawing/2014/main" id="{170EB6C7-3E26-43FD-8E45-774A24602971}"/>
              </a:ext>
            </a:extLst>
          </p:cNvPr>
          <p:cNvPicPr>
            <a:picLocks noChangeAspect="1"/>
          </p:cNvPicPr>
          <p:nvPr/>
        </p:nvPicPr>
        <p:blipFill>
          <a:blip r:embed="rId2"/>
          <a:stretch>
            <a:fillRect/>
          </a:stretch>
        </p:blipFill>
        <p:spPr>
          <a:xfrm>
            <a:off x="529904" y="1995908"/>
            <a:ext cx="2536648" cy="2210332"/>
          </a:xfrm>
          <a:prstGeom prst="rect">
            <a:avLst/>
          </a:prstGeom>
        </p:spPr>
      </p:pic>
      <p:pic>
        <p:nvPicPr>
          <p:cNvPr id="11" name="Picture 10">
            <a:extLst>
              <a:ext uri="{FF2B5EF4-FFF2-40B4-BE49-F238E27FC236}">
                <a16:creationId xmlns:a16="http://schemas.microsoft.com/office/drawing/2014/main" id="{ECC6A240-0B3D-4E89-94B5-D4E09BFBF8FF}"/>
              </a:ext>
            </a:extLst>
          </p:cNvPr>
          <p:cNvPicPr>
            <a:picLocks noChangeAspect="1"/>
          </p:cNvPicPr>
          <p:nvPr/>
        </p:nvPicPr>
        <p:blipFill>
          <a:blip r:embed="rId3"/>
          <a:stretch>
            <a:fillRect/>
          </a:stretch>
        </p:blipFill>
        <p:spPr>
          <a:xfrm>
            <a:off x="3235985" y="1965298"/>
            <a:ext cx="2672029" cy="2271552"/>
          </a:xfrm>
          <a:prstGeom prst="rect">
            <a:avLst/>
          </a:prstGeom>
        </p:spPr>
      </p:pic>
      <p:pic>
        <p:nvPicPr>
          <p:cNvPr id="13" name="Picture 12">
            <a:extLst>
              <a:ext uri="{FF2B5EF4-FFF2-40B4-BE49-F238E27FC236}">
                <a16:creationId xmlns:a16="http://schemas.microsoft.com/office/drawing/2014/main" id="{1B3D8153-6CEB-4379-8384-D0A38994F561}"/>
              </a:ext>
            </a:extLst>
          </p:cNvPr>
          <p:cNvPicPr>
            <a:picLocks noChangeAspect="1"/>
          </p:cNvPicPr>
          <p:nvPr/>
        </p:nvPicPr>
        <p:blipFill>
          <a:blip r:embed="rId4"/>
          <a:stretch>
            <a:fillRect/>
          </a:stretch>
        </p:blipFill>
        <p:spPr>
          <a:xfrm>
            <a:off x="6161903" y="1965298"/>
            <a:ext cx="2468634" cy="2163171"/>
          </a:xfrm>
          <a:prstGeom prst="rect">
            <a:avLst/>
          </a:prstGeom>
        </p:spPr>
      </p:pic>
    </p:spTree>
    <p:extLst>
      <p:ext uri="{BB962C8B-B14F-4D97-AF65-F5344CB8AC3E}">
        <p14:creationId xmlns:p14="http://schemas.microsoft.com/office/powerpoint/2010/main" val="3552148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C64F12-6212-443E-8704-603FB6A9C291}"/>
              </a:ext>
            </a:extLst>
          </p:cNvPr>
          <p:cNvSpPr>
            <a:spLocks noGrp="1"/>
          </p:cNvSpPr>
          <p:nvPr>
            <p:ph type="ctrTitle"/>
          </p:nvPr>
        </p:nvSpPr>
        <p:spPr/>
        <p:txBody>
          <a:bodyPr/>
          <a:lstStyle/>
          <a:p>
            <a:r>
              <a:rPr lang="en-US" dirty="0" err="1"/>
              <a:t>Akurasi</a:t>
            </a:r>
            <a:r>
              <a:rPr lang="en-US" dirty="0"/>
              <a:t> per </a:t>
            </a:r>
            <a:r>
              <a:rPr lang="en-US" dirty="0" err="1"/>
              <a:t>kelas</a:t>
            </a:r>
            <a:endParaRPr lang="en-US" dirty="0"/>
          </a:p>
        </p:txBody>
      </p:sp>
      <p:sp>
        <p:nvSpPr>
          <p:cNvPr id="7" name="Text Placeholder 6">
            <a:extLst>
              <a:ext uri="{FF2B5EF4-FFF2-40B4-BE49-F238E27FC236}">
                <a16:creationId xmlns:a16="http://schemas.microsoft.com/office/drawing/2014/main" id="{65020F67-5375-449C-A6E4-548679370F0F}"/>
              </a:ext>
            </a:extLst>
          </p:cNvPr>
          <p:cNvSpPr>
            <a:spLocks noGrp="1"/>
          </p:cNvSpPr>
          <p:nvPr>
            <p:ph type="body" idx="1"/>
          </p:nvPr>
        </p:nvSpPr>
        <p:spPr>
          <a:xfrm>
            <a:off x="544831" y="4278835"/>
            <a:ext cx="7704000" cy="864665"/>
          </a:xfrm>
        </p:spPr>
        <p:txBody>
          <a:bodyPr/>
          <a:lstStyle/>
          <a:p>
            <a:endParaRPr lang="en-US"/>
          </a:p>
        </p:txBody>
      </p:sp>
      <p:pic>
        <p:nvPicPr>
          <p:cNvPr id="17" name="Picture 16">
            <a:extLst>
              <a:ext uri="{FF2B5EF4-FFF2-40B4-BE49-F238E27FC236}">
                <a16:creationId xmlns:a16="http://schemas.microsoft.com/office/drawing/2014/main" id="{1071A2B5-4A52-43E4-BF36-65C777283574}"/>
              </a:ext>
            </a:extLst>
          </p:cNvPr>
          <p:cNvPicPr>
            <a:picLocks noChangeAspect="1"/>
          </p:cNvPicPr>
          <p:nvPr/>
        </p:nvPicPr>
        <p:blipFill>
          <a:blip r:embed="rId2"/>
          <a:stretch>
            <a:fillRect/>
          </a:stretch>
        </p:blipFill>
        <p:spPr>
          <a:xfrm>
            <a:off x="4693920" y="1057562"/>
            <a:ext cx="4108109" cy="2508698"/>
          </a:xfrm>
          <a:prstGeom prst="rect">
            <a:avLst/>
          </a:prstGeom>
        </p:spPr>
      </p:pic>
      <p:pic>
        <p:nvPicPr>
          <p:cNvPr id="19" name="Picture 18">
            <a:extLst>
              <a:ext uri="{FF2B5EF4-FFF2-40B4-BE49-F238E27FC236}">
                <a16:creationId xmlns:a16="http://schemas.microsoft.com/office/drawing/2014/main" id="{28EF4D24-718B-4DB4-9968-FA9C5EB4D9E8}"/>
              </a:ext>
            </a:extLst>
          </p:cNvPr>
          <p:cNvPicPr>
            <a:picLocks noChangeAspect="1"/>
          </p:cNvPicPr>
          <p:nvPr/>
        </p:nvPicPr>
        <p:blipFill>
          <a:blip r:embed="rId3"/>
          <a:stretch>
            <a:fillRect/>
          </a:stretch>
        </p:blipFill>
        <p:spPr>
          <a:xfrm>
            <a:off x="544831" y="1023685"/>
            <a:ext cx="4027169" cy="2507483"/>
          </a:xfrm>
          <a:prstGeom prst="rect">
            <a:avLst/>
          </a:prstGeom>
        </p:spPr>
      </p:pic>
      <p:pic>
        <p:nvPicPr>
          <p:cNvPr id="21" name="Picture 20">
            <a:extLst>
              <a:ext uri="{FF2B5EF4-FFF2-40B4-BE49-F238E27FC236}">
                <a16:creationId xmlns:a16="http://schemas.microsoft.com/office/drawing/2014/main" id="{5F305FB1-B280-4A6E-8476-C9E5DDD21B62}"/>
              </a:ext>
            </a:extLst>
          </p:cNvPr>
          <p:cNvPicPr>
            <a:picLocks noChangeAspect="1"/>
          </p:cNvPicPr>
          <p:nvPr/>
        </p:nvPicPr>
        <p:blipFill>
          <a:blip r:embed="rId4"/>
          <a:stretch>
            <a:fillRect/>
          </a:stretch>
        </p:blipFill>
        <p:spPr>
          <a:xfrm>
            <a:off x="736647" y="3604606"/>
            <a:ext cx="7919674" cy="350307"/>
          </a:xfrm>
          <a:prstGeom prst="rect">
            <a:avLst/>
          </a:prstGeom>
        </p:spPr>
      </p:pic>
      <p:pic>
        <p:nvPicPr>
          <p:cNvPr id="23" name="Picture 22">
            <a:extLst>
              <a:ext uri="{FF2B5EF4-FFF2-40B4-BE49-F238E27FC236}">
                <a16:creationId xmlns:a16="http://schemas.microsoft.com/office/drawing/2014/main" id="{8425C8DD-FB66-4729-AE3C-DB71E18CFF18}"/>
              </a:ext>
            </a:extLst>
          </p:cNvPr>
          <p:cNvPicPr>
            <a:picLocks noChangeAspect="1"/>
          </p:cNvPicPr>
          <p:nvPr/>
        </p:nvPicPr>
        <p:blipFill>
          <a:blip r:embed="rId5"/>
          <a:stretch>
            <a:fillRect/>
          </a:stretch>
        </p:blipFill>
        <p:spPr>
          <a:xfrm>
            <a:off x="736646" y="4054237"/>
            <a:ext cx="7919675" cy="449196"/>
          </a:xfrm>
          <a:prstGeom prst="rect">
            <a:avLst/>
          </a:prstGeom>
        </p:spPr>
      </p:pic>
      <p:pic>
        <p:nvPicPr>
          <p:cNvPr id="25" name="Picture 24">
            <a:extLst>
              <a:ext uri="{FF2B5EF4-FFF2-40B4-BE49-F238E27FC236}">
                <a16:creationId xmlns:a16="http://schemas.microsoft.com/office/drawing/2014/main" id="{8E89568C-2588-4720-9850-31B85888E41F}"/>
              </a:ext>
            </a:extLst>
          </p:cNvPr>
          <p:cNvPicPr>
            <a:picLocks noChangeAspect="1"/>
          </p:cNvPicPr>
          <p:nvPr/>
        </p:nvPicPr>
        <p:blipFill>
          <a:blip r:embed="rId6"/>
          <a:stretch>
            <a:fillRect/>
          </a:stretch>
        </p:blipFill>
        <p:spPr>
          <a:xfrm>
            <a:off x="803528" y="4591614"/>
            <a:ext cx="7795641" cy="357722"/>
          </a:xfrm>
          <a:prstGeom prst="rect">
            <a:avLst/>
          </a:prstGeom>
        </p:spPr>
      </p:pic>
    </p:spTree>
    <p:extLst>
      <p:ext uri="{BB962C8B-B14F-4D97-AF65-F5344CB8AC3E}">
        <p14:creationId xmlns:p14="http://schemas.microsoft.com/office/powerpoint/2010/main" val="3835687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270A868-DED4-4B13-B5E6-1EF7F9A8D245}"/>
              </a:ext>
            </a:extLst>
          </p:cNvPr>
          <p:cNvSpPr>
            <a:spLocks noGrp="1"/>
          </p:cNvSpPr>
          <p:nvPr>
            <p:ph type="body" idx="1"/>
          </p:nvPr>
        </p:nvSpPr>
        <p:spPr>
          <a:xfrm>
            <a:off x="431391" y="1161890"/>
            <a:ext cx="4012020" cy="2442370"/>
          </a:xfrm>
        </p:spPr>
        <p:txBody>
          <a:bodyPr/>
          <a:lstStyle/>
          <a:p>
            <a:pPr marL="139700" indent="0">
              <a:buNone/>
            </a:pPr>
            <a:endParaRPr lang="en-US"/>
          </a:p>
          <a:p>
            <a:r>
              <a:rPr lang="en-US"/>
              <a:t>Hasil  Hyperparameter di generate oleh </a:t>
            </a:r>
            <a:r>
              <a:rPr lang="en-US" err="1"/>
              <a:t>GridCV</a:t>
            </a:r>
            <a:r>
              <a:rPr lang="en-US"/>
              <a:t> dan </a:t>
            </a:r>
            <a:r>
              <a:rPr lang="en-US" err="1"/>
              <a:t>RandomsearchCV</a:t>
            </a:r>
            <a:r>
              <a:rPr lang="en-US"/>
              <a:t> lebih </a:t>
            </a:r>
            <a:r>
              <a:rPr lang="en-US" err="1"/>
              <a:t>tinggi</a:t>
            </a:r>
            <a:r>
              <a:rPr lang="en-US"/>
              <a:t> </a:t>
            </a:r>
            <a:r>
              <a:rPr lang="en-US" err="1"/>
              <a:t>karena</a:t>
            </a:r>
            <a:r>
              <a:rPr lang="en-US"/>
              <a:t> :</a:t>
            </a:r>
          </a:p>
          <a:p>
            <a:pPr lvl="1"/>
            <a:r>
              <a:rPr lang="en-US" sz="1100" err="1"/>
              <a:t>Semuanya</a:t>
            </a:r>
            <a:r>
              <a:rPr lang="en-US" sz="1100"/>
              <a:t> menggunakan criterion entropy impurity</a:t>
            </a:r>
          </a:p>
          <a:p>
            <a:pPr lvl="1"/>
            <a:r>
              <a:rPr lang="en-US" sz="1100"/>
              <a:t>Memiliki depth tree yang lebih </a:t>
            </a:r>
            <a:r>
              <a:rPr lang="en-US" sz="1100" err="1"/>
              <a:t>dalam</a:t>
            </a:r>
            <a:r>
              <a:rPr lang="en-US" sz="1100"/>
              <a:t> daripada hyperparameter manual</a:t>
            </a:r>
          </a:p>
          <a:p>
            <a:pPr lvl="1"/>
            <a:r>
              <a:rPr lang="en-US" sz="1100"/>
              <a:t>Tidak </a:t>
            </a:r>
            <a:r>
              <a:rPr lang="en-US" sz="1100" err="1"/>
              <a:t>membatasi</a:t>
            </a:r>
            <a:r>
              <a:rPr lang="en-US" sz="1100"/>
              <a:t> jumlah node tree </a:t>
            </a:r>
            <a:r>
              <a:rPr lang="en-US" sz="1100" err="1"/>
              <a:t>sehingga</a:t>
            </a:r>
            <a:r>
              <a:rPr lang="en-US" sz="1100"/>
              <a:t> lebih </a:t>
            </a:r>
            <a:r>
              <a:rPr lang="en-US" sz="1100" err="1"/>
              <a:t>mendetail</a:t>
            </a:r>
            <a:endParaRPr lang="en-US" sz="1100"/>
          </a:p>
          <a:p>
            <a:pPr lvl="1"/>
            <a:r>
              <a:rPr lang="en-US" sz="1050"/>
              <a:t>Sample minimum untuk leaf  yang </a:t>
            </a:r>
            <a:r>
              <a:rPr lang="en-US" sz="1050" err="1"/>
              <a:t>bernilai</a:t>
            </a:r>
            <a:r>
              <a:rPr lang="en-US" sz="1050"/>
              <a:t> </a:t>
            </a:r>
            <a:r>
              <a:rPr lang="en-US" sz="1050" err="1"/>
              <a:t>kecil</a:t>
            </a:r>
            <a:r>
              <a:rPr lang="en-US" sz="1050"/>
              <a:t> tidak </a:t>
            </a:r>
            <a:r>
              <a:rPr lang="en-US" sz="1050" err="1"/>
              <a:t>terlalu</a:t>
            </a:r>
            <a:r>
              <a:rPr lang="en-US" sz="1050"/>
              <a:t> </a:t>
            </a:r>
            <a:r>
              <a:rPr lang="en-US" sz="1050" err="1"/>
              <a:t>berpengaruh</a:t>
            </a:r>
            <a:r>
              <a:rPr lang="en-US" sz="1050"/>
              <a:t> </a:t>
            </a:r>
          </a:p>
          <a:p>
            <a:pPr lvl="1"/>
            <a:r>
              <a:rPr lang="en-US" sz="1050"/>
              <a:t>Tidak </a:t>
            </a:r>
            <a:r>
              <a:rPr lang="en-US" sz="1050" err="1"/>
              <a:t>dibatasi</a:t>
            </a:r>
            <a:r>
              <a:rPr lang="en-US" sz="1050"/>
              <a:t> jumlah feature yang digunakan untuk </a:t>
            </a:r>
            <a:r>
              <a:rPr lang="en-US" sz="1050" err="1"/>
              <a:t>klasifikasi</a:t>
            </a:r>
            <a:endParaRPr lang="en-US" sz="1050"/>
          </a:p>
          <a:p>
            <a:endParaRPr lang="en-US"/>
          </a:p>
        </p:txBody>
      </p:sp>
      <p:sp>
        <p:nvSpPr>
          <p:cNvPr id="4" name="Title 3">
            <a:extLst>
              <a:ext uri="{FF2B5EF4-FFF2-40B4-BE49-F238E27FC236}">
                <a16:creationId xmlns:a16="http://schemas.microsoft.com/office/drawing/2014/main" id="{2658D2A9-8F2B-4DA6-B564-2678C5E85FFB}"/>
              </a:ext>
            </a:extLst>
          </p:cNvPr>
          <p:cNvSpPr>
            <a:spLocks noGrp="1"/>
          </p:cNvSpPr>
          <p:nvPr>
            <p:ph type="ctrTitle"/>
          </p:nvPr>
        </p:nvSpPr>
        <p:spPr/>
        <p:txBody>
          <a:bodyPr/>
          <a:lstStyle/>
          <a:p>
            <a:r>
              <a:rPr lang="en-US"/>
              <a:t>Analisis </a:t>
            </a:r>
            <a:r>
              <a:rPr lang="en-US" err="1"/>
              <a:t>hasil</a:t>
            </a:r>
            <a:r>
              <a:rPr lang="en-US"/>
              <a:t> akurasi</a:t>
            </a:r>
          </a:p>
        </p:txBody>
      </p:sp>
      <p:sp>
        <p:nvSpPr>
          <p:cNvPr id="14" name="TextBox 13">
            <a:extLst>
              <a:ext uri="{FF2B5EF4-FFF2-40B4-BE49-F238E27FC236}">
                <a16:creationId xmlns:a16="http://schemas.microsoft.com/office/drawing/2014/main" id="{231DD5F8-9A8A-4ECC-879F-7B94DAD3DF03}"/>
              </a:ext>
            </a:extLst>
          </p:cNvPr>
          <p:cNvSpPr txBox="1"/>
          <p:nvPr/>
        </p:nvSpPr>
        <p:spPr>
          <a:xfrm>
            <a:off x="4821555" y="4192265"/>
            <a:ext cx="4012020" cy="915635"/>
          </a:xfrm>
          <a:prstGeom prst="rect">
            <a:avLst/>
          </a:prstGeom>
          <a:noFill/>
        </p:spPr>
        <p:txBody>
          <a:bodyPr wrap="square">
            <a:spAutoFit/>
          </a:bodyPr>
          <a:lstStyle/>
          <a:p>
            <a:pPr marL="139700" indent="0">
              <a:buNone/>
            </a:pPr>
            <a:r>
              <a:rPr lang="en-US" sz="1100"/>
              <a:t>Average </a:t>
            </a:r>
            <a:r>
              <a:rPr lang="en-US" sz="1100" err="1"/>
              <a:t>dari</a:t>
            </a:r>
            <a:r>
              <a:rPr lang="en-US" sz="1100"/>
              <a:t> model dengan </a:t>
            </a:r>
            <a:r>
              <a:rPr lang="en-US" sz="1100" err="1"/>
              <a:t>seluruh</a:t>
            </a:r>
            <a:r>
              <a:rPr lang="en-US" sz="1100"/>
              <a:t> </a:t>
            </a:r>
            <a:r>
              <a:rPr lang="en-US" sz="1100" err="1"/>
              <a:t>variasi</a:t>
            </a:r>
            <a:r>
              <a:rPr lang="en-US" sz="1100"/>
              <a:t> hyperparameter</a:t>
            </a:r>
          </a:p>
          <a:p>
            <a:pPr marL="139700"/>
            <a:endParaRPr lang="en-US" sz="1050"/>
          </a:p>
          <a:p>
            <a:pPr marL="139700"/>
            <a:r>
              <a:rPr lang="en-US" sz="1050" err="1"/>
              <a:t>Hasilnya</a:t>
            </a:r>
            <a:r>
              <a:rPr lang="en-US" sz="1050"/>
              <a:t> untuk </a:t>
            </a:r>
            <a:r>
              <a:rPr lang="en-US" sz="1050" err="1"/>
              <a:t>ketiga</a:t>
            </a:r>
            <a:r>
              <a:rPr lang="en-US" sz="1050"/>
              <a:t> </a:t>
            </a:r>
            <a:r>
              <a:rPr lang="en-US" sz="1050" err="1"/>
              <a:t>kelas</a:t>
            </a:r>
            <a:r>
              <a:rPr lang="en-US" sz="1050"/>
              <a:t> </a:t>
            </a:r>
            <a:r>
              <a:rPr lang="en-US" sz="1050" err="1"/>
              <a:t>sama</a:t>
            </a:r>
            <a:r>
              <a:rPr lang="en-US" sz="1050"/>
              <a:t>  </a:t>
            </a:r>
            <a:r>
              <a:rPr lang="en-US" sz="1050" err="1"/>
              <a:t>sama</a:t>
            </a:r>
            <a:r>
              <a:rPr lang="en-US" sz="1050"/>
              <a:t> </a:t>
            </a:r>
            <a:r>
              <a:rPr lang="en-US" sz="1050" err="1"/>
              <a:t>tinggi</a:t>
            </a:r>
            <a:r>
              <a:rPr lang="en-US" sz="1050"/>
              <a:t> </a:t>
            </a:r>
            <a:r>
              <a:rPr lang="en-US" sz="1050" err="1"/>
              <a:t>karena</a:t>
            </a:r>
            <a:r>
              <a:rPr lang="en-US" sz="1050"/>
              <a:t> jumlah data per </a:t>
            </a:r>
            <a:r>
              <a:rPr lang="en-US" sz="1050" err="1"/>
              <a:t>kelas</a:t>
            </a:r>
            <a:r>
              <a:rPr lang="en-US" sz="1050"/>
              <a:t> </a:t>
            </a:r>
            <a:r>
              <a:rPr lang="en-US" sz="1050" err="1"/>
              <a:t>hampir</a:t>
            </a:r>
            <a:r>
              <a:rPr lang="en-US" sz="1050"/>
              <a:t> </a:t>
            </a:r>
            <a:r>
              <a:rPr lang="en-US" sz="1050" err="1"/>
              <a:t>sama</a:t>
            </a:r>
            <a:endParaRPr lang="en-US" sz="1050"/>
          </a:p>
          <a:p>
            <a:pPr marL="139700" indent="0">
              <a:buNone/>
            </a:pPr>
            <a:endParaRPr lang="en-US" sz="1100"/>
          </a:p>
        </p:txBody>
      </p:sp>
      <p:pic>
        <p:nvPicPr>
          <p:cNvPr id="8" name="Picture 7">
            <a:extLst>
              <a:ext uri="{FF2B5EF4-FFF2-40B4-BE49-F238E27FC236}">
                <a16:creationId xmlns:a16="http://schemas.microsoft.com/office/drawing/2014/main" id="{7B430272-5E17-4172-B012-51C87A48A3B9}"/>
              </a:ext>
            </a:extLst>
          </p:cNvPr>
          <p:cNvPicPr>
            <a:picLocks noChangeAspect="1"/>
          </p:cNvPicPr>
          <p:nvPr/>
        </p:nvPicPr>
        <p:blipFill>
          <a:blip r:embed="rId2"/>
          <a:stretch>
            <a:fillRect/>
          </a:stretch>
        </p:blipFill>
        <p:spPr>
          <a:xfrm>
            <a:off x="4700591" y="1222216"/>
            <a:ext cx="4300174" cy="2651938"/>
          </a:xfrm>
          <a:prstGeom prst="rect">
            <a:avLst/>
          </a:prstGeom>
        </p:spPr>
      </p:pic>
    </p:spTree>
    <p:extLst>
      <p:ext uri="{BB962C8B-B14F-4D97-AF65-F5344CB8AC3E}">
        <p14:creationId xmlns:p14="http://schemas.microsoft.com/office/powerpoint/2010/main" val="1620236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ED77D0-6308-4E2C-AC59-8C7A366FE8D3}"/>
              </a:ext>
            </a:extLst>
          </p:cNvPr>
          <p:cNvSpPr>
            <a:spLocks noGrp="1"/>
          </p:cNvSpPr>
          <p:nvPr>
            <p:ph type="body" idx="1"/>
          </p:nvPr>
        </p:nvSpPr>
        <p:spPr>
          <a:xfrm>
            <a:off x="720000" y="1257300"/>
            <a:ext cx="3592920" cy="3665220"/>
          </a:xfrm>
        </p:spPr>
        <p:txBody>
          <a:bodyPr>
            <a:normAutofit/>
          </a:bodyPr>
          <a:lstStyle/>
          <a:p>
            <a:pPr marL="285750" indent="-285750">
              <a:spcAft>
                <a:spcPts val="450"/>
              </a:spcAft>
            </a:pPr>
            <a:r>
              <a:rPr lang="en-US" sz="1300" dirty="0" err="1"/>
              <a:t>Berikut</a:t>
            </a:r>
            <a:r>
              <a:rPr lang="en-US" sz="1300" dirty="0"/>
              <a:t> </a:t>
            </a:r>
            <a:r>
              <a:rPr lang="en-US" sz="1300" dirty="0" err="1"/>
              <a:t>adalah</a:t>
            </a:r>
            <a:r>
              <a:rPr lang="en-US" sz="1300" dirty="0"/>
              <a:t> </a:t>
            </a:r>
            <a:r>
              <a:rPr lang="en-US" sz="1300" dirty="0" err="1"/>
              <a:t>Perbandingan</a:t>
            </a:r>
            <a:r>
              <a:rPr lang="en-US" sz="1300" dirty="0"/>
              <a:t> </a:t>
            </a:r>
            <a:r>
              <a:rPr lang="en-US" sz="1300" dirty="0" err="1"/>
              <a:t>akurasi</a:t>
            </a:r>
            <a:r>
              <a:rPr lang="en-US" sz="1300" dirty="0"/>
              <a:t> data model </a:t>
            </a:r>
            <a:r>
              <a:rPr lang="en-US" sz="1300" dirty="0" err="1"/>
              <a:t>menggunakan</a:t>
            </a:r>
            <a:r>
              <a:rPr lang="en-US" sz="1300" dirty="0"/>
              <a:t> </a:t>
            </a:r>
            <a:r>
              <a:rPr lang="en-US" sz="1300" dirty="0" err="1"/>
              <a:t>variasi</a:t>
            </a:r>
            <a:r>
              <a:rPr lang="en-US" sz="1300" dirty="0"/>
              <a:t> hyper parameter</a:t>
            </a:r>
          </a:p>
          <a:p>
            <a:pPr marL="285750" indent="-285750">
              <a:spcAft>
                <a:spcPts val="450"/>
              </a:spcAft>
            </a:pPr>
            <a:r>
              <a:rPr lang="en-US" sz="1300" dirty="0" err="1"/>
              <a:t>Percobaan</a:t>
            </a:r>
            <a:r>
              <a:rPr lang="en-US" sz="1300" dirty="0"/>
              <a:t> 2 </a:t>
            </a:r>
            <a:r>
              <a:rPr lang="en-US" sz="1300" dirty="0" err="1"/>
              <a:t>merupakan</a:t>
            </a:r>
            <a:r>
              <a:rPr lang="en-US" sz="1300" dirty="0"/>
              <a:t> </a:t>
            </a:r>
            <a:r>
              <a:rPr lang="en-US" sz="1300" dirty="0" err="1"/>
              <a:t>percobaan</a:t>
            </a:r>
            <a:r>
              <a:rPr lang="en-US" sz="1300" dirty="0"/>
              <a:t> 1 </a:t>
            </a:r>
            <a:r>
              <a:rPr lang="en-US" sz="1300" dirty="0" err="1"/>
              <a:t>dengan</a:t>
            </a:r>
            <a:r>
              <a:rPr lang="en-US" sz="1300" dirty="0"/>
              <a:t> training data dan testing data </a:t>
            </a:r>
            <a:r>
              <a:rPr lang="en-US" sz="1300" dirty="0" err="1"/>
              <a:t>yg</a:t>
            </a:r>
            <a:r>
              <a:rPr lang="en-US" sz="1300" dirty="0"/>
              <a:t> </a:t>
            </a:r>
            <a:r>
              <a:rPr lang="en-US" sz="1300" dirty="0" err="1"/>
              <a:t>ditukar</a:t>
            </a:r>
            <a:endParaRPr lang="en-US" sz="1300" dirty="0"/>
          </a:p>
          <a:p>
            <a:pPr marL="285750" indent="-285750">
              <a:spcAft>
                <a:spcPts val="450"/>
              </a:spcAft>
            </a:pPr>
            <a:r>
              <a:rPr lang="en-US" sz="1300" dirty="0" err="1"/>
              <a:t>Mengasumsikan</a:t>
            </a:r>
            <a:r>
              <a:rPr lang="en-US" sz="1300" dirty="0"/>
              <a:t> </a:t>
            </a:r>
            <a:r>
              <a:rPr lang="en-US" sz="1300" dirty="0" err="1"/>
              <a:t>menukar</a:t>
            </a:r>
            <a:r>
              <a:rPr lang="en-US" sz="1300" dirty="0"/>
              <a:t> data train-test </a:t>
            </a:r>
            <a:r>
              <a:rPr lang="en-US" sz="1300" dirty="0" err="1"/>
              <a:t>sebagai</a:t>
            </a:r>
            <a:r>
              <a:rPr lang="en-US" sz="1300" dirty="0"/>
              <a:t> </a:t>
            </a:r>
            <a:r>
              <a:rPr lang="en-US" sz="1300" dirty="0" err="1"/>
              <a:t>memasukkan</a:t>
            </a:r>
            <a:r>
              <a:rPr lang="en-US" sz="1300" dirty="0"/>
              <a:t> data </a:t>
            </a:r>
            <a:r>
              <a:rPr lang="en-US" sz="1300" dirty="0" err="1"/>
              <a:t>baru</a:t>
            </a:r>
            <a:r>
              <a:rPr lang="en-US" sz="1300" dirty="0"/>
              <a:t> </a:t>
            </a:r>
            <a:r>
              <a:rPr lang="en-US" sz="1300" dirty="0" err="1"/>
              <a:t>ke</a:t>
            </a:r>
            <a:r>
              <a:rPr lang="en-US" sz="1300" dirty="0"/>
              <a:t> model yang </a:t>
            </a:r>
            <a:r>
              <a:rPr lang="en-US" sz="1300" dirty="0" err="1"/>
              <a:t>ada</a:t>
            </a:r>
            <a:r>
              <a:rPr lang="en-US" sz="1300" dirty="0"/>
              <a:t>, </a:t>
            </a:r>
            <a:r>
              <a:rPr lang="en-US" sz="1300" dirty="0" err="1"/>
              <a:t>Grafik</a:t>
            </a:r>
            <a:r>
              <a:rPr lang="en-US" sz="1300" dirty="0"/>
              <a:t> </a:t>
            </a:r>
            <a:r>
              <a:rPr lang="en-US" sz="1300" dirty="0" err="1"/>
              <a:t>tsb</a:t>
            </a:r>
            <a:r>
              <a:rPr lang="en-US" sz="1300" dirty="0"/>
              <a:t> </a:t>
            </a:r>
            <a:r>
              <a:rPr lang="en-US" sz="1300" dirty="0" err="1"/>
              <a:t>menunjukkan</a:t>
            </a:r>
            <a:r>
              <a:rPr lang="en-US" sz="1300" dirty="0"/>
              <a:t> </a:t>
            </a:r>
            <a:r>
              <a:rPr lang="en-US" sz="1300" dirty="0" err="1"/>
              <a:t>performa</a:t>
            </a:r>
            <a:r>
              <a:rPr lang="en-US" sz="1300" dirty="0"/>
              <a:t> model </a:t>
            </a:r>
            <a:r>
              <a:rPr lang="en-US" sz="1300" dirty="0" err="1"/>
              <a:t>untuk</a:t>
            </a:r>
            <a:r>
              <a:rPr lang="en-US" sz="1300" dirty="0"/>
              <a:t> data yang </a:t>
            </a:r>
            <a:r>
              <a:rPr lang="en-US" sz="1300" dirty="0" err="1"/>
              <a:t>baru</a:t>
            </a:r>
            <a:endParaRPr lang="en-US" sz="1300" dirty="0"/>
          </a:p>
          <a:p>
            <a:pPr marL="285750" indent="-285750">
              <a:spcAft>
                <a:spcPts val="450"/>
              </a:spcAft>
            </a:pPr>
            <a:r>
              <a:rPr lang="en-US" sz="1300" dirty="0" err="1"/>
              <a:t>Dapat</a:t>
            </a:r>
            <a:r>
              <a:rPr lang="en-US" sz="1300" dirty="0"/>
              <a:t> </a:t>
            </a:r>
            <a:r>
              <a:rPr lang="en-US" sz="1300" dirty="0" err="1"/>
              <a:t>dilihat</a:t>
            </a:r>
            <a:r>
              <a:rPr lang="en-US" sz="1300" dirty="0"/>
              <a:t> </a:t>
            </a:r>
            <a:r>
              <a:rPr lang="en-US" sz="1300" dirty="0" err="1"/>
              <a:t>secara</a:t>
            </a:r>
            <a:r>
              <a:rPr lang="en-US" sz="1300" dirty="0"/>
              <a:t> </a:t>
            </a:r>
            <a:r>
              <a:rPr lang="en-US" sz="1300" dirty="0" err="1"/>
              <a:t>umum</a:t>
            </a:r>
            <a:r>
              <a:rPr lang="en-US" sz="1300" dirty="0"/>
              <a:t> model </a:t>
            </a:r>
            <a:r>
              <a:rPr lang="en-US" sz="1300" dirty="0" err="1"/>
              <a:t>akan</a:t>
            </a:r>
            <a:r>
              <a:rPr lang="en-US" sz="1300" dirty="0"/>
              <a:t> </a:t>
            </a:r>
            <a:r>
              <a:rPr lang="en-US" sz="1300" dirty="0" err="1"/>
              <a:t>menghasilkan</a:t>
            </a:r>
            <a:r>
              <a:rPr lang="en-US" sz="1300" dirty="0"/>
              <a:t> </a:t>
            </a:r>
            <a:r>
              <a:rPr lang="en-US" sz="1300" dirty="0" err="1"/>
              <a:t>akurasi</a:t>
            </a:r>
            <a:r>
              <a:rPr lang="en-US" sz="1300" dirty="0"/>
              <a:t> yang </a:t>
            </a:r>
            <a:r>
              <a:rPr lang="en-US" sz="1300" dirty="0" err="1"/>
              <a:t>lebih</a:t>
            </a:r>
            <a:r>
              <a:rPr lang="en-US" sz="1300" dirty="0"/>
              <a:t> </a:t>
            </a:r>
            <a:r>
              <a:rPr lang="en-US" sz="1300" dirty="0" err="1"/>
              <a:t>buruk</a:t>
            </a:r>
            <a:r>
              <a:rPr lang="en-US" sz="1300" dirty="0"/>
              <a:t> </a:t>
            </a:r>
            <a:r>
              <a:rPr lang="en-US" sz="1300" dirty="0" err="1"/>
              <a:t>untuk</a:t>
            </a:r>
            <a:r>
              <a:rPr lang="en-US" sz="1300" dirty="0"/>
              <a:t> data  yang </a:t>
            </a:r>
            <a:r>
              <a:rPr lang="en-US" sz="1300" dirty="0" err="1"/>
              <a:t>belum</a:t>
            </a:r>
            <a:r>
              <a:rPr lang="en-US" sz="1300" dirty="0"/>
              <a:t> </a:t>
            </a:r>
            <a:r>
              <a:rPr lang="en-US" sz="1300" dirty="0" err="1"/>
              <a:t>pernah</a:t>
            </a:r>
            <a:r>
              <a:rPr lang="en-US" sz="1300" dirty="0"/>
              <a:t> di training </a:t>
            </a:r>
            <a:r>
              <a:rPr lang="en-US" sz="1300" dirty="0" err="1"/>
              <a:t>atau</a:t>
            </a:r>
            <a:r>
              <a:rPr lang="en-US" sz="1300" dirty="0"/>
              <a:t> yang </a:t>
            </a:r>
            <a:r>
              <a:rPr lang="en-US" sz="1300" dirty="0" err="1"/>
              <a:t>tidak</a:t>
            </a:r>
            <a:r>
              <a:rPr lang="en-US" sz="1300" dirty="0"/>
              <a:t> </a:t>
            </a:r>
            <a:r>
              <a:rPr lang="en-US" sz="1300" dirty="0" err="1"/>
              <a:t>mirip</a:t>
            </a:r>
            <a:endParaRPr lang="en-US" sz="1300" dirty="0"/>
          </a:p>
        </p:txBody>
      </p:sp>
      <p:sp>
        <p:nvSpPr>
          <p:cNvPr id="5" name="Title 4">
            <a:extLst>
              <a:ext uri="{FF2B5EF4-FFF2-40B4-BE49-F238E27FC236}">
                <a16:creationId xmlns:a16="http://schemas.microsoft.com/office/drawing/2014/main" id="{5790FFA1-0340-4E89-96A7-A009C4C45C84}"/>
              </a:ext>
            </a:extLst>
          </p:cNvPr>
          <p:cNvSpPr>
            <a:spLocks noGrp="1"/>
          </p:cNvSpPr>
          <p:nvPr>
            <p:ph type="ctrTitle"/>
          </p:nvPr>
        </p:nvSpPr>
        <p:spPr/>
        <p:txBody>
          <a:bodyPr/>
          <a:lstStyle/>
          <a:p>
            <a:r>
              <a:rPr lang="en-US" dirty="0" err="1"/>
              <a:t>Analisis</a:t>
            </a:r>
            <a:r>
              <a:rPr lang="en-US" dirty="0"/>
              <a:t> </a:t>
            </a:r>
            <a:r>
              <a:rPr lang="en-US" dirty="0" err="1"/>
              <a:t>performa</a:t>
            </a:r>
            <a:r>
              <a:rPr lang="en-US" dirty="0"/>
              <a:t> model</a:t>
            </a:r>
          </a:p>
        </p:txBody>
      </p:sp>
      <p:pic>
        <p:nvPicPr>
          <p:cNvPr id="10" name="Picture 9">
            <a:extLst>
              <a:ext uri="{FF2B5EF4-FFF2-40B4-BE49-F238E27FC236}">
                <a16:creationId xmlns:a16="http://schemas.microsoft.com/office/drawing/2014/main" id="{D8059CEC-D7D7-4150-A223-45969B40F472}"/>
              </a:ext>
            </a:extLst>
          </p:cNvPr>
          <p:cNvPicPr>
            <a:picLocks noChangeAspect="1"/>
          </p:cNvPicPr>
          <p:nvPr/>
        </p:nvPicPr>
        <p:blipFill>
          <a:blip r:embed="rId2"/>
          <a:stretch>
            <a:fillRect/>
          </a:stretch>
        </p:blipFill>
        <p:spPr>
          <a:xfrm>
            <a:off x="4312920" y="1585030"/>
            <a:ext cx="4613967" cy="2880434"/>
          </a:xfrm>
          <a:prstGeom prst="rect">
            <a:avLst/>
          </a:prstGeom>
        </p:spPr>
      </p:pic>
    </p:spTree>
    <p:extLst>
      <p:ext uri="{BB962C8B-B14F-4D97-AF65-F5344CB8AC3E}">
        <p14:creationId xmlns:p14="http://schemas.microsoft.com/office/powerpoint/2010/main" val="1322583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07CCB49D-1AB1-4D8B-9623-C42614F50DC8}"/>
              </a:ext>
            </a:extLst>
          </p:cNvPr>
          <p:cNvSpPr>
            <a:spLocks noGrp="1"/>
          </p:cNvSpPr>
          <p:nvPr>
            <p:ph type="ctrTitle" idx="21"/>
          </p:nvPr>
        </p:nvSpPr>
        <p:spPr/>
        <p:txBody>
          <a:bodyPr/>
          <a:lstStyle/>
          <a:p>
            <a:r>
              <a:rPr lang="id-ID" dirty="0"/>
              <a:t>Informasi Data</a:t>
            </a:r>
          </a:p>
        </p:txBody>
      </p:sp>
      <p:pic>
        <p:nvPicPr>
          <p:cNvPr id="22" name="Picture 2">
            <a:extLst>
              <a:ext uri="{FF2B5EF4-FFF2-40B4-BE49-F238E27FC236}">
                <a16:creationId xmlns:a16="http://schemas.microsoft.com/office/drawing/2014/main" id="{465D1DED-050E-4327-83AB-5321582AA423}"/>
              </a:ext>
            </a:extLst>
          </p:cNvPr>
          <p:cNvPicPr>
            <a:picLocks noChangeAspect="1"/>
          </p:cNvPicPr>
          <p:nvPr/>
        </p:nvPicPr>
        <p:blipFill>
          <a:blip r:embed="rId2"/>
          <a:stretch>
            <a:fillRect/>
          </a:stretch>
        </p:blipFill>
        <p:spPr>
          <a:xfrm>
            <a:off x="585533" y="2777535"/>
            <a:ext cx="2687404" cy="1954183"/>
          </a:xfrm>
          <a:prstGeom prst="rect">
            <a:avLst/>
          </a:prstGeom>
        </p:spPr>
      </p:pic>
      <p:sp>
        <p:nvSpPr>
          <p:cNvPr id="24" name="TextBox 23">
            <a:extLst>
              <a:ext uri="{FF2B5EF4-FFF2-40B4-BE49-F238E27FC236}">
                <a16:creationId xmlns:a16="http://schemas.microsoft.com/office/drawing/2014/main" id="{1FEBF67C-5B5C-4718-A6A2-9132EED94B54}"/>
              </a:ext>
            </a:extLst>
          </p:cNvPr>
          <p:cNvSpPr txBox="1"/>
          <p:nvPr/>
        </p:nvSpPr>
        <p:spPr>
          <a:xfrm>
            <a:off x="3733801" y="1434254"/>
            <a:ext cx="4100766" cy="2966005"/>
          </a:xfrm>
          <a:prstGeom prst="rect">
            <a:avLst/>
          </a:prstGeom>
          <a:noFill/>
        </p:spPr>
        <p:txBody>
          <a:bodyPr wrap="square">
            <a:spAutoFit/>
          </a:bodyPr>
          <a:lstStyle/>
          <a:p>
            <a:pPr>
              <a:lnSpc>
                <a:spcPct val="150000"/>
              </a:lnSpc>
            </a:pPr>
            <a:r>
              <a:rPr lang="id-ID" b="0" i="0" dirty="0">
                <a:solidFill>
                  <a:schemeClr val="tx1"/>
                </a:solidFill>
                <a:effectLst/>
                <a:latin typeface="Abadi" panose="020B0604020104020204" pitchFamily="34" charset="0"/>
              </a:rPr>
              <a:t>Data struktur internal bijih gandum dideteksi menggunakan teknik sinar-X halus dan paket GRAINS untuk menghasilkan tujuh </a:t>
            </a:r>
            <a:r>
              <a:rPr lang="id-ID" b="0" i="0" dirty="0" err="1">
                <a:solidFill>
                  <a:schemeClr val="tx1"/>
                </a:solidFill>
                <a:effectLst/>
                <a:latin typeface="Abadi" panose="020B0604020104020204" pitchFamily="34" charset="0"/>
              </a:rPr>
              <a:t>feature</a:t>
            </a:r>
            <a:r>
              <a:rPr lang="id-ID" b="0" i="0" dirty="0">
                <a:solidFill>
                  <a:schemeClr val="tx1"/>
                </a:solidFill>
                <a:effectLst/>
                <a:latin typeface="Abadi" panose="020B0604020104020204" pitchFamily="34" charset="0"/>
              </a:rPr>
              <a:t> pada data yang didasarkan nilai sebenarnya. Gambar direkam pada pelat KODAK sinar-X 13x18 cm. Studi dilakukan dengan menggunakan biji gandum yang dipanen yang berasal dari ladang percobaan, diteliti di </a:t>
            </a:r>
            <a:r>
              <a:rPr lang="id-ID" b="0" i="0" dirty="0" err="1">
                <a:solidFill>
                  <a:schemeClr val="tx1"/>
                </a:solidFill>
                <a:effectLst/>
                <a:latin typeface="Abadi" panose="020B0604020104020204" pitchFamily="34" charset="0"/>
              </a:rPr>
              <a:t>Institute</a:t>
            </a:r>
            <a:r>
              <a:rPr lang="id-ID" b="0" i="0" dirty="0">
                <a:solidFill>
                  <a:schemeClr val="tx1"/>
                </a:solidFill>
                <a:effectLst/>
                <a:latin typeface="Abadi" panose="020B0604020104020204" pitchFamily="34" charset="0"/>
              </a:rPr>
              <a:t> </a:t>
            </a:r>
            <a:r>
              <a:rPr lang="id-ID" b="0" i="0" dirty="0" err="1">
                <a:solidFill>
                  <a:schemeClr val="tx1"/>
                </a:solidFill>
                <a:effectLst/>
                <a:latin typeface="Abadi" panose="020B0604020104020204" pitchFamily="34" charset="0"/>
              </a:rPr>
              <a:t>of</a:t>
            </a:r>
            <a:r>
              <a:rPr lang="id-ID" b="0" i="0" dirty="0">
                <a:solidFill>
                  <a:schemeClr val="tx1"/>
                </a:solidFill>
                <a:effectLst/>
                <a:latin typeface="Abadi" panose="020B0604020104020204" pitchFamily="34" charset="0"/>
              </a:rPr>
              <a:t> </a:t>
            </a:r>
            <a:r>
              <a:rPr lang="id-ID" b="0" i="0" dirty="0" err="1">
                <a:solidFill>
                  <a:schemeClr val="tx1"/>
                </a:solidFill>
                <a:effectLst/>
                <a:latin typeface="Abadi" panose="020B0604020104020204" pitchFamily="34" charset="0"/>
              </a:rPr>
              <a:t>Agrophysics</a:t>
            </a:r>
            <a:r>
              <a:rPr lang="id-ID" b="0" i="0" dirty="0">
                <a:solidFill>
                  <a:schemeClr val="tx1"/>
                </a:solidFill>
                <a:effectLst/>
                <a:latin typeface="Abadi" panose="020B0604020104020204" pitchFamily="34" charset="0"/>
              </a:rPr>
              <a:t> </a:t>
            </a:r>
            <a:r>
              <a:rPr lang="id-ID" b="0" i="0" dirty="0" err="1">
                <a:solidFill>
                  <a:schemeClr val="tx1"/>
                </a:solidFill>
                <a:effectLst/>
                <a:latin typeface="Abadi" panose="020B0604020104020204" pitchFamily="34" charset="0"/>
              </a:rPr>
              <a:t>of</a:t>
            </a:r>
            <a:r>
              <a:rPr lang="id-ID" b="0" i="0" dirty="0">
                <a:solidFill>
                  <a:schemeClr val="tx1"/>
                </a:solidFill>
                <a:effectLst/>
                <a:latin typeface="Abadi" panose="020B0604020104020204" pitchFamily="34" charset="0"/>
              </a:rPr>
              <a:t> </a:t>
            </a:r>
            <a:r>
              <a:rPr lang="id-ID" b="0" i="0" dirty="0" err="1">
                <a:solidFill>
                  <a:schemeClr val="tx1"/>
                </a:solidFill>
                <a:effectLst/>
                <a:latin typeface="Abadi" panose="020B0604020104020204" pitchFamily="34" charset="0"/>
              </a:rPr>
              <a:t>the</a:t>
            </a:r>
            <a:r>
              <a:rPr lang="id-ID" b="0" i="0" dirty="0">
                <a:solidFill>
                  <a:schemeClr val="tx1"/>
                </a:solidFill>
                <a:effectLst/>
                <a:latin typeface="Abadi" panose="020B0604020104020204" pitchFamily="34" charset="0"/>
              </a:rPr>
              <a:t> </a:t>
            </a:r>
            <a:r>
              <a:rPr lang="id-ID" b="0" i="0" dirty="0" err="1">
                <a:solidFill>
                  <a:schemeClr val="tx1"/>
                </a:solidFill>
                <a:effectLst/>
                <a:latin typeface="Abadi" panose="020B0604020104020204" pitchFamily="34" charset="0"/>
              </a:rPr>
              <a:t>Polish</a:t>
            </a:r>
            <a:r>
              <a:rPr lang="id-ID" b="0" i="0" dirty="0">
                <a:solidFill>
                  <a:schemeClr val="tx1"/>
                </a:solidFill>
                <a:effectLst/>
                <a:latin typeface="Abadi" panose="020B0604020104020204" pitchFamily="34" charset="0"/>
              </a:rPr>
              <a:t> </a:t>
            </a:r>
            <a:r>
              <a:rPr lang="id-ID" b="0" i="0" dirty="0" err="1">
                <a:solidFill>
                  <a:schemeClr val="tx1"/>
                </a:solidFill>
                <a:effectLst/>
                <a:latin typeface="Abadi" panose="020B0604020104020204" pitchFamily="34" charset="0"/>
              </a:rPr>
              <a:t>Academy</a:t>
            </a:r>
            <a:r>
              <a:rPr lang="id-ID" b="0" i="0" dirty="0">
                <a:solidFill>
                  <a:schemeClr val="tx1"/>
                </a:solidFill>
                <a:effectLst/>
                <a:latin typeface="Abadi" panose="020B0604020104020204" pitchFamily="34" charset="0"/>
              </a:rPr>
              <a:t> </a:t>
            </a:r>
            <a:r>
              <a:rPr lang="id-ID" b="0" i="0" dirty="0" err="1">
                <a:solidFill>
                  <a:schemeClr val="tx1"/>
                </a:solidFill>
                <a:effectLst/>
                <a:latin typeface="Abadi" panose="020B0604020104020204" pitchFamily="34" charset="0"/>
              </a:rPr>
              <a:t>of</a:t>
            </a:r>
            <a:r>
              <a:rPr lang="id-ID" b="0" i="0" dirty="0">
                <a:solidFill>
                  <a:schemeClr val="tx1"/>
                </a:solidFill>
                <a:effectLst/>
                <a:latin typeface="Abadi" panose="020B0604020104020204" pitchFamily="34" charset="0"/>
              </a:rPr>
              <a:t> </a:t>
            </a:r>
            <a:r>
              <a:rPr lang="id-ID" b="0" i="0" dirty="0" err="1">
                <a:solidFill>
                  <a:schemeClr val="tx1"/>
                </a:solidFill>
                <a:effectLst/>
                <a:latin typeface="Abadi" panose="020B0604020104020204" pitchFamily="34" charset="0"/>
              </a:rPr>
              <a:t>Sciences</a:t>
            </a:r>
            <a:r>
              <a:rPr lang="id-ID" b="0" i="0" dirty="0">
                <a:solidFill>
                  <a:schemeClr val="tx1"/>
                </a:solidFill>
                <a:effectLst/>
                <a:latin typeface="Abadi" panose="020B0604020104020204" pitchFamily="34" charset="0"/>
              </a:rPr>
              <a:t>, </a:t>
            </a:r>
            <a:r>
              <a:rPr lang="id-ID" b="0" i="0" dirty="0" err="1">
                <a:solidFill>
                  <a:schemeClr val="tx1"/>
                </a:solidFill>
                <a:effectLst/>
                <a:latin typeface="Abadi" panose="020B0604020104020204" pitchFamily="34" charset="0"/>
              </a:rPr>
              <a:t>Lublin</a:t>
            </a:r>
            <a:r>
              <a:rPr lang="id-ID" b="0" i="0" dirty="0">
                <a:solidFill>
                  <a:schemeClr val="tx1"/>
                </a:solidFill>
                <a:effectLst/>
                <a:latin typeface="Abadi" panose="020B0604020104020204" pitchFamily="34" charset="0"/>
              </a:rPr>
              <a:t>.</a:t>
            </a:r>
            <a:endParaRPr lang="id-ID" dirty="0">
              <a:solidFill>
                <a:schemeClr val="tx1"/>
              </a:solidFill>
              <a:latin typeface="Abadi" panose="020B0604020104020204" pitchFamily="34" charset="0"/>
            </a:endParaRPr>
          </a:p>
        </p:txBody>
      </p:sp>
      <p:pic>
        <p:nvPicPr>
          <p:cNvPr id="2050" name="Picture 2" descr="Digital x-ray image of coriander seeds in 12 cells of an assay plate.... |  Download Scientific Diagram">
            <a:extLst>
              <a:ext uri="{FF2B5EF4-FFF2-40B4-BE49-F238E27FC236}">
                <a16:creationId xmlns:a16="http://schemas.microsoft.com/office/drawing/2014/main" id="{D99405EA-4736-4293-829E-DCA307A41C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067" b="1"/>
          <a:stretch/>
        </p:blipFill>
        <p:spPr bwMode="auto">
          <a:xfrm>
            <a:off x="592512" y="1173707"/>
            <a:ext cx="2679886" cy="162924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37890CB-1C69-4C51-B7F6-9A0039964B60}"/>
              </a:ext>
            </a:extLst>
          </p:cNvPr>
          <p:cNvSpPr txBox="1"/>
          <p:nvPr/>
        </p:nvSpPr>
        <p:spPr>
          <a:xfrm>
            <a:off x="585533" y="1824917"/>
            <a:ext cx="2679886" cy="307777"/>
          </a:xfrm>
          <a:prstGeom prst="rect">
            <a:avLst/>
          </a:prstGeom>
          <a:noFill/>
        </p:spPr>
        <p:txBody>
          <a:bodyPr wrap="square" rtlCol="0">
            <a:spAutoFit/>
          </a:bodyPr>
          <a:lstStyle/>
          <a:p>
            <a:pPr algn="ctr"/>
            <a:r>
              <a:rPr lang="id-ID" b="1" dirty="0">
                <a:solidFill>
                  <a:srgbClr val="FF0000"/>
                </a:solidFill>
                <a:latin typeface="+mj-lt"/>
              </a:rPr>
              <a:t>HANYA ILUSTRASI</a:t>
            </a:r>
          </a:p>
        </p:txBody>
      </p:sp>
    </p:spTree>
    <p:extLst>
      <p:ext uri="{BB962C8B-B14F-4D97-AF65-F5344CB8AC3E}">
        <p14:creationId xmlns:p14="http://schemas.microsoft.com/office/powerpoint/2010/main" val="26131572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D4103-F742-4EDE-B229-F63E84EA3E52}"/>
              </a:ext>
            </a:extLst>
          </p:cNvPr>
          <p:cNvSpPr>
            <a:spLocks noGrp="1"/>
          </p:cNvSpPr>
          <p:nvPr>
            <p:ph type="title"/>
          </p:nvPr>
        </p:nvSpPr>
        <p:spPr>
          <a:xfrm>
            <a:off x="271608" y="1199177"/>
            <a:ext cx="3839700" cy="572700"/>
          </a:xfrm>
        </p:spPr>
        <p:txBody>
          <a:bodyPr/>
          <a:lstStyle/>
          <a:p>
            <a:r>
              <a:rPr lang="en-US"/>
              <a:t>Original tree</a:t>
            </a:r>
          </a:p>
        </p:txBody>
      </p:sp>
      <p:sp>
        <p:nvSpPr>
          <p:cNvPr id="3" name="Subtitle 2">
            <a:extLst>
              <a:ext uri="{FF2B5EF4-FFF2-40B4-BE49-F238E27FC236}">
                <a16:creationId xmlns:a16="http://schemas.microsoft.com/office/drawing/2014/main" id="{00811578-CCE8-4898-BD1A-9991402C8AD1}"/>
              </a:ext>
            </a:extLst>
          </p:cNvPr>
          <p:cNvSpPr>
            <a:spLocks noGrp="1"/>
          </p:cNvSpPr>
          <p:nvPr>
            <p:ph type="subTitle" idx="1"/>
          </p:nvPr>
        </p:nvSpPr>
        <p:spPr/>
        <p:txBody>
          <a:bodyPr/>
          <a:lstStyle/>
          <a:p>
            <a:endParaRPr lang="en-US"/>
          </a:p>
        </p:txBody>
      </p:sp>
      <p:sp>
        <p:nvSpPr>
          <p:cNvPr id="4" name="Title 3">
            <a:extLst>
              <a:ext uri="{FF2B5EF4-FFF2-40B4-BE49-F238E27FC236}">
                <a16:creationId xmlns:a16="http://schemas.microsoft.com/office/drawing/2014/main" id="{1D530616-E0F2-4EA8-8E5A-4977A909354C}"/>
              </a:ext>
            </a:extLst>
          </p:cNvPr>
          <p:cNvSpPr>
            <a:spLocks noGrp="1"/>
          </p:cNvSpPr>
          <p:nvPr>
            <p:ph type="title" idx="2"/>
          </p:nvPr>
        </p:nvSpPr>
        <p:spPr>
          <a:xfrm>
            <a:off x="3292285" y="1163515"/>
            <a:ext cx="3839700" cy="572700"/>
          </a:xfrm>
        </p:spPr>
        <p:txBody>
          <a:bodyPr/>
          <a:lstStyle/>
          <a:p>
            <a:r>
              <a:rPr lang="en-US"/>
              <a:t>Swapped data</a:t>
            </a:r>
          </a:p>
        </p:txBody>
      </p:sp>
      <p:sp>
        <p:nvSpPr>
          <p:cNvPr id="5" name="Subtitle 4">
            <a:extLst>
              <a:ext uri="{FF2B5EF4-FFF2-40B4-BE49-F238E27FC236}">
                <a16:creationId xmlns:a16="http://schemas.microsoft.com/office/drawing/2014/main" id="{42067799-1BCA-4BE8-9308-54ECBB3FD09B}"/>
              </a:ext>
            </a:extLst>
          </p:cNvPr>
          <p:cNvSpPr>
            <a:spLocks noGrp="1"/>
          </p:cNvSpPr>
          <p:nvPr>
            <p:ph type="subTitle" idx="3"/>
          </p:nvPr>
        </p:nvSpPr>
        <p:spPr>
          <a:xfrm>
            <a:off x="6312962" y="2362200"/>
            <a:ext cx="2684194" cy="2408275"/>
          </a:xfrm>
        </p:spPr>
        <p:txBody>
          <a:bodyPr/>
          <a:lstStyle/>
          <a:p>
            <a:pPr marL="139700" indent="0">
              <a:buNone/>
            </a:pPr>
            <a:r>
              <a:rPr lang="en-US" dirty="0" err="1"/>
              <a:t>Akurasi</a:t>
            </a:r>
            <a:r>
              <a:rPr lang="en-US" dirty="0"/>
              <a:t> model </a:t>
            </a:r>
            <a:r>
              <a:rPr lang="en-US" dirty="0" err="1"/>
              <a:t>untuk</a:t>
            </a:r>
            <a:r>
              <a:rPr lang="en-US" dirty="0"/>
              <a:t> data yang di swap </a:t>
            </a:r>
            <a:r>
              <a:rPr lang="en-US" dirty="0" err="1"/>
              <a:t>lebih</a:t>
            </a:r>
            <a:r>
              <a:rPr lang="en-US" dirty="0"/>
              <a:t> </a:t>
            </a:r>
            <a:r>
              <a:rPr lang="en-US" dirty="0" err="1"/>
              <a:t>tinggi</a:t>
            </a:r>
            <a:r>
              <a:rPr lang="en-US" dirty="0"/>
              <a:t> </a:t>
            </a:r>
            <a:r>
              <a:rPr lang="en-US" dirty="0" err="1"/>
              <a:t>karena</a:t>
            </a:r>
            <a:r>
              <a:rPr lang="en-US" dirty="0"/>
              <a:t> </a:t>
            </a:r>
            <a:r>
              <a:rPr lang="en-US" dirty="0" err="1"/>
              <a:t>dengan</a:t>
            </a:r>
            <a:r>
              <a:rPr lang="en-US" dirty="0"/>
              <a:t> model yang </a:t>
            </a:r>
            <a:r>
              <a:rPr lang="en-US" dirty="0" err="1"/>
              <a:t>sama</a:t>
            </a:r>
            <a:r>
              <a:rPr lang="en-US" dirty="0"/>
              <a:t>, data </a:t>
            </a:r>
            <a:r>
              <a:rPr lang="en-US" dirty="0" err="1"/>
              <a:t>baru</a:t>
            </a:r>
            <a:r>
              <a:rPr lang="en-US" dirty="0"/>
              <a:t> </a:t>
            </a:r>
            <a:r>
              <a:rPr lang="en-US" dirty="0" err="1"/>
              <a:t>membutuhkan</a:t>
            </a:r>
            <a:r>
              <a:rPr lang="en-US" dirty="0"/>
              <a:t> depth yang </a:t>
            </a:r>
            <a:r>
              <a:rPr lang="en-US" dirty="0" err="1"/>
              <a:t>lebih</a:t>
            </a:r>
            <a:r>
              <a:rPr lang="en-US" dirty="0"/>
              <a:t> </a:t>
            </a:r>
            <a:r>
              <a:rPr lang="en-US" dirty="0" err="1"/>
              <a:t>kecil</a:t>
            </a:r>
            <a:r>
              <a:rPr lang="en-US" dirty="0"/>
              <a:t> dan node </a:t>
            </a:r>
            <a:r>
              <a:rPr lang="en-US" dirty="0" err="1"/>
              <a:t>lebih</a:t>
            </a:r>
            <a:r>
              <a:rPr lang="en-US" dirty="0"/>
              <a:t> </a:t>
            </a:r>
            <a:r>
              <a:rPr lang="en-US" dirty="0" err="1"/>
              <a:t>sedikit</a:t>
            </a:r>
            <a:r>
              <a:rPr lang="en-US" dirty="0"/>
              <a:t> </a:t>
            </a:r>
            <a:r>
              <a:rPr lang="en-US" dirty="0" err="1"/>
              <a:t>dibandingkan</a:t>
            </a:r>
            <a:r>
              <a:rPr lang="en-US" dirty="0"/>
              <a:t> tree yang </a:t>
            </a:r>
            <a:r>
              <a:rPr lang="en-US" dirty="0" err="1"/>
              <a:t>asli</a:t>
            </a:r>
            <a:endParaRPr lang="en-US" dirty="0"/>
          </a:p>
        </p:txBody>
      </p:sp>
      <p:sp>
        <p:nvSpPr>
          <p:cNvPr id="6" name="Title 5">
            <a:extLst>
              <a:ext uri="{FF2B5EF4-FFF2-40B4-BE49-F238E27FC236}">
                <a16:creationId xmlns:a16="http://schemas.microsoft.com/office/drawing/2014/main" id="{C8136909-BCFD-4BCB-B953-9A951C6ACA44}"/>
              </a:ext>
            </a:extLst>
          </p:cNvPr>
          <p:cNvSpPr>
            <a:spLocks noGrp="1"/>
          </p:cNvSpPr>
          <p:nvPr>
            <p:ph type="ctrTitle" idx="4"/>
          </p:nvPr>
        </p:nvSpPr>
        <p:spPr/>
        <p:txBody>
          <a:bodyPr/>
          <a:lstStyle/>
          <a:p>
            <a:r>
              <a:rPr lang="en-US" dirty="0"/>
              <a:t>*anomaly model</a:t>
            </a:r>
          </a:p>
        </p:txBody>
      </p:sp>
      <p:pic>
        <p:nvPicPr>
          <p:cNvPr id="4098" name="Picture 2">
            <a:extLst>
              <a:ext uri="{FF2B5EF4-FFF2-40B4-BE49-F238E27FC236}">
                <a16:creationId xmlns:a16="http://schemas.microsoft.com/office/drawing/2014/main" id="{498AA292-E4FF-4D5C-95F5-CAC39C8F1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228" y="1115155"/>
            <a:ext cx="2529332" cy="356616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2D02B77-283B-40B8-9C97-907648609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261" y="658115"/>
            <a:ext cx="3280314" cy="4624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0780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42"/>
          <p:cNvSpPr txBox="1">
            <a:spLocks noGrp="1"/>
          </p:cNvSpPr>
          <p:nvPr>
            <p:ph type="subTitle" idx="1"/>
          </p:nvPr>
        </p:nvSpPr>
        <p:spPr>
          <a:xfrm flipH="1">
            <a:off x="5107176" y="2549602"/>
            <a:ext cx="3367800" cy="1063200"/>
          </a:xfrm>
          <a:prstGeom prst="rect">
            <a:avLst/>
          </a:prstGeom>
        </p:spPr>
        <p:txBody>
          <a:bodyPr spcFirstLastPara="1" wrap="square" lIns="91425" tIns="91425" rIns="91425" bIns="91425" anchor="ctr" anchorCtr="0">
            <a:noAutofit/>
          </a:bodyPr>
          <a:lstStyle/>
          <a:p>
            <a:pPr marL="0" indent="0">
              <a:lnSpc>
                <a:spcPct val="150000"/>
              </a:lnSpc>
            </a:pPr>
            <a:r>
              <a:rPr lang="en" dirty="0"/>
              <a:t>Hyperparameter:</a:t>
            </a:r>
            <a:endParaRPr lang="en-US" dirty="0"/>
          </a:p>
          <a:p>
            <a:pPr marL="0" indent="0">
              <a:lnSpc>
                <a:spcPct val="150000"/>
              </a:lnSpc>
            </a:pPr>
            <a:r>
              <a:rPr lang="en" dirty="0"/>
              <a:t>- Default</a:t>
            </a:r>
          </a:p>
          <a:p>
            <a:pPr marL="0" indent="0">
              <a:lnSpc>
                <a:spcPct val="150000"/>
              </a:lnSpc>
            </a:pPr>
            <a:r>
              <a:rPr lang="en" dirty="0"/>
              <a:t>- liblinear solver</a:t>
            </a:r>
          </a:p>
          <a:p>
            <a:pPr marL="0" indent="0">
              <a:lnSpc>
                <a:spcPct val="150000"/>
              </a:lnSpc>
            </a:pPr>
            <a:r>
              <a:rPr lang="en" dirty="0"/>
              <a:t>- Balanced class weight </a:t>
            </a:r>
          </a:p>
        </p:txBody>
      </p:sp>
      <p:sp>
        <p:nvSpPr>
          <p:cNvPr id="2179" name="Google Shape;2179;p42"/>
          <p:cNvSpPr txBox="1">
            <a:spLocks noGrp="1"/>
          </p:cNvSpPr>
          <p:nvPr>
            <p:ph type="ctrTitle"/>
          </p:nvPr>
        </p:nvSpPr>
        <p:spPr>
          <a:xfrm flipH="1">
            <a:off x="4572000" y="1094234"/>
            <a:ext cx="3860400" cy="934200"/>
          </a:xfrm>
          <a:prstGeom prst="rect">
            <a:avLst/>
          </a:prstGeom>
        </p:spPr>
        <p:txBody>
          <a:bodyPr spcFirstLastPara="1" wrap="square" lIns="91425" tIns="91425" rIns="91425" bIns="91425" anchor="ctr" anchorCtr="0">
            <a:noAutofit/>
          </a:bodyPr>
          <a:lstStyle/>
          <a:p>
            <a:r>
              <a:rPr lang="en" sz="3600" dirty="0"/>
              <a:t>Logistic Regression</a:t>
            </a:r>
            <a:endParaRPr lang="en-US" sz="3600" dirty="0"/>
          </a:p>
        </p:txBody>
      </p:sp>
      <p:pic>
        <p:nvPicPr>
          <p:cNvPr id="2180" name="Google Shape;2180;p42"/>
          <p:cNvPicPr preferRelativeResize="0"/>
          <p:nvPr/>
        </p:nvPicPr>
        <p:blipFill rotWithShape="1">
          <a:blip r:embed="rId3">
            <a:alphaModFix/>
          </a:blip>
          <a:srcRect l="12807" r="45283"/>
          <a:stretch/>
        </p:blipFill>
        <p:spPr>
          <a:xfrm>
            <a:off x="1373051" y="540000"/>
            <a:ext cx="2554500" cy="4063500"/>
          </a:xfrm>
          <a:prstGeom prst="ellipse">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A0EDD38-0D4E-4F94-A4FC-BF51B5BB094A}"/>
              </a:ext>
            </a:extLst>
          </p:cNvPr>
          <p:cNvSpPr>
            <a:spLocks noGrp="1"/>
          </p:cNvSpPr>
          <p:nvPr>
            <p:ph type="subTitle" idx="1"/>
          </p:nvPr>
        </p:nvSpPr>
        <p:spPr>
          <a:xfrm>
            <a:off x="734843" y="3671375"/>
            <a:ext cx="7685097" cy="912501"/>
          </a:xfrm>
        </p:spPr>
        <p:txBody>
          <a:bodyPr/>
          <a:lstStyle/>
          <a:p>
            <a:pPr marL="139700" indent="0">
              <a:buNone/>
            </a:pPr>
            <a:r>
              <a:rPr lang="en-US"/>
              <a:t>Default                                                  </a:t>
            </a:r>
            <a:r>
              <a:rPr lang="en-US" err="1"/>
              <a:t>liblinear</a:t>
            </a:r>
            <a:r>
              <a:rPr lang="en-US"/>
              <a:t>                                                 balanced</a:t>
            </a:r>
          </a:p>
        </p:txBody>
      </p:sp>
      <p:sp>
        <p:nvSpPr>
          <p:cNvPr id="3" name="Title 2">
            <a:extLst>
              <a:ext uri="{FF2B5EF4-FFF2-40B4-BE49-F238E27FC236}">
                <a16:creationId xmlns:a16="http://schemas.microsoft.com/office/drawing/2014/main" id="{81749ECF-7DE4-4A8A-A4A4-758971262FCE}"/>
              </a:ext>
            </a:extLst>
          </p:cNvPr>
          <p:cNvSpPr>
            <a:spLocks noGrp="1"/>
          </p:cNvSpPr>
          <p:nvPr>
            <p:ph type="ctrTitle"/>
          </p:nvPr>
        </p:nvSpPr>
        <p:spPr/>
        <p:txBody>
          <a:bodyPr/>
          <a:lstStyle/>
          <a:p>
            <a:r>
              <a:rPr lang="en-US"/>
              <a:t>Train &amp; test normal</a:t>
            </a:r>
          </a:p>
        </p:txBody>
      </p:sp>
      <p:pic>
        <p:nvPicPr>
          <p:cNvPr id="4" name="Picture 4">
            <a:extLst>
              <a:ext uri="{FF2B5EF4-FFF2-40B4-BE49-F238E27FC236}">
                <a16:creationId xmlns:a16="http://schemas.microsoft.com/office/drawing/2014/main" id="{6B585DB7-3B68-47DA-90A7-0E8EC4680601}"/>
              </a:ext>
            </a:extLst>
          </p:cNvPr>
          <p:cNvPicPr>
            <a:picLocks noChangeAspect="1"/>
          </p:cNvPicPr>
          <p:nvPr/>
        </p:nvPicPr>
        <p:blipFill>
          <a:blip r:embed="rId2"/>
          <a:stretch>
            <a:fillRect/>
          </a:stretch>
        </p:blipFill>
        <p:spPr>
          <a:xfrm>
            <a:off x="418381" y="1380858"/>
            <a:ext cx="2743200" cy="2373229"/>
          </a:xfrm>
          <a:prstGeom prst="rect">
            <a:avLst/>
          </a:prstGeom>
        </p:spPr>
      </p:pic>
      <p:pic>
        <p:nvPicPr>
          <p:cNvPr id="9" name="Picture 9" descr="Chart&#10;&#10;Description automatically generated">
            <a:extLst>
              <a:ext uri="{FF2B5EF4-FFF2-40B4-BE49-F238E27FC236}">
                <a16:creationId xmlns:a16="http://schemas.microsoft.com/office/drawing/2014/main" id="{69ADBEE0-E7AF-4ED0-9748-C9D9AE1F5333}"/>
              </a:ext>
            </a:extLst>
          </p:cNvPr>
          <p:cNvPicPr>
            <a:picLocks noChangeAspect="1"/>
          </p:cNvPicPr>
          <p:nvPr/>
        </p:nvPicPr>
        <p:blipFill>
          <a:blip r:embed="rId3"/>
          <a:stretch>
            <a:fillRect/>
          </a:stretch>
        </p:blipFill>
        <p:spPr>
          <a:xfrm>
            <a:off x="3286664" y="1380290"/>
            <a:ext cx="2743200" cy="2339788"/>
          </a:xfrm>
          <a:prstGeom prst="rect">
            <a:avLst/>
          </a:prstGeom>
        </p:spPr>
      </p:pic>
      <p:pic>
        <p:nvPicPr>
          <p:cNvPr id="10" name="Picture 4" descr="Graphical user interface, application&#10;&#10;Description automatically generated">
            <a:extLst>
              <a:ext uri="{FF2B5EF4-FFF2-40B4-BE49-F238E27FC236}">
                <a16:creationId xmlns:a16="http://schemas.microsoft.com/office/drawing/2014/main" id="{39EFDC41-E585-4F25-91FB-BBD2CC8BA1A3}"/>
              </a:ext>
            </a:extLst>
          </p:cNvPr>
          <p:cNvPicPr>
            <a:picLocks noChangeAspect="1"/>
          </p:cNvPicPr>
          <p:nvPr/>
        </p:nvPicPr>
        <p:blipFill>
          <a:blip r:embed="rId2"/>
          <a:stretch>
            <a:fillRect/>
          </a:stretch>
        </p:blipFill>
        <p:spPr>
          <a:xfrm>
            <a:off x="6133381" y="1380858"/>
            <a:ext cx="2743200" cy="2373229"/>
          </a:xfrm>
          <a:prstGeom prst="rect">
            <a:avLst/>
          </a:prstGeom>
        </p:spPr>
      </p:pic>
    </p:spTree>
    <p:extLst>
      <p:ext uri="{BB962C8B-B14F-4D97-AF65-F5344CB8AC3E}">
        <p14:creationId xmlns:p14="http://schemas.microsoft.com/office/powerpoint/2010/main" val="2720505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A0EDD38-0D4E-4F94-A4FC-BF51B5BB094A}"/>
              </a:ext>
            </a:extLst>
          </p:cNvPr>
          <p:cNvSpPr>
            <a:spLocks noGrp="1"/>
          </p:cNvSpPr>
          <p:nvPr>
            <p:ph type="subTitle" idx="1"/>
          </p:nvPr>
        </p:nvSpPr>
        <p:spPr>
          <a:xfrm>
            <a:off x="734843" y="3671375"/>
            <a:ext cx="7685097" cy="912501"/>
          </a:xfrm>
        </p:spPr>
        <p:txBody>
          <a:bodyPr/>
          <a:lstStyle/>
          <a:p>
            <a:pPr marL="139700" indent="0">
              <a:buNone/>
            </a:pPr>
            <a:r>
              <a:rPr lang="en-US"/>
              <a:t>Default                                                  </a:t>
            </a:r>
            <a:r>
              <a:rPr lang="en-US" err="1"/>
              <a:t>liblinear</a:t>
            </a:r>
            <a:r>
              <a:rPr lang="en-US"/>
              <a:t>                                                 balanced</a:t>
            </a:r>
          </a:p>
        </p:txBody>
      </p:sp>
      <p:sp>
        <p:nvSpPr>
          <p:cNvPr id="3" name="Title 2">
            <a:extLst>
              <a:ext uri="{FF2B5EF4-FFF2-40B4-BE49-F238E27FC236}">
                <a16:creationId xmlns:a16="http://schemas.microsoft.com/office/drawing/2014/main" id="{81749ECF-7DE4-4A8A-A4A4-758971262FCE}"/>
              </a:ext>
            </a:extLst>
          </p:cNvPr>
          <p:cNvSpPr>
            <a:spLocks noGrp="1"/>
          </p:cNvSpPr>
          <p:nvPr>
            <p:ph type="ctrTitle"/>
          </p:nvPr>
        </p:nvSpPr>
        <p:spPr/>
        <p:txBody>
          <a:bodyPr/>
          <a:lstStyle/>
          <a:p>
            <a:r>
              <a:rPr lang="en-US"/>
              <a:t>Train &amp; test cross reference</a:t>
            </a:r>
          </a:p>
        </p:txBody>
      </p:sp>
      <p:pic>
        <p:nvPicPr>
          <p:cNvPr id="4" name="Picture 5" descr="Chart&#10;&#10;Description automatically generated">
            <a:extLst>
              <a:ext uri="{FF2B5EF4-FFF2-40B4-BE49-F238E27FC236}">
                <a16:creationId xmlns:a16="http://schemas.microsoft.com/office/drawing/2014/main" id="{1D2E6024-7DF3-4AE7-BEA3-6F21DA1CC8FD}"/>
              </a:ext>
            </a:extLst>
          </p:cNvPr>
          <p:cNvPicPr>
            <a:picLocks noChangeAspect="1"/>
          </p:cNvPicPr>
          <p:nvPr/>
        </p:nvPicPr>
        <p:blipFill>
          <a:blip r:embed="rId2"/>
          <a:stretch>
            <a:fillRect/>
          </a:stretch>
        </p:blipFill>
        <p:spPr>
          <a:xfrm>
            <a:off x="321334" y="1413967"/>
            <a:ext cx="2743200" cy="2337134"/>
          </a:xfrm>
          <a:prstGeom prst="rect">
            <a:avLst/>
          </a:prstGeom>
        </p:spPr>
      </p:pic>
      <p:pic>
        <p:nvPicPr>
          <p:cNvPr id="6" name="Picture 6" descr="Chart&#10;&#10;Description automatically generated">
            <a:extLst>
              <a:ext uri="{FF2B5EF4-FFF2-40B4-BE49-F238E27FC236}">
                <a16:creationId xmlns:a16="http://schemas.microsoft.com/office/drawing/2014/main" id="{FE1106F9-CA05-4529-B414-DACCE8CEDB34}"/>
              </a:ext>
            </a:extLst>
          </p:cNvPr>
          <p:cNvPicPr>
            <a:picLocks noChangeAspect="1"/>
          </p:cNvPicPr>
          <p:nvPr/>
        </p:nvPicPr>
        <p:blipFill>
          <a:blip r:embed="rId3"/>
          <a:stretch>
            <a:fillRect/>
          </a:stretch>
        </p:blipFill>
        <p:spPr>
          <a:xfrm>
            <a:off x="3200400" y="1408461"/>
            <a:ext cx="2743200" cy="2391276"/>
          </a:xfrm>
          <a:prstGeom prst="rect">
            <a:avLst/>
          </a:prstGeom>
        </p:spPr>
      </p:pic>
      <p:pic>
        <p:nvPicPr>
          <p:cNvPr id="9" name="Picture 9" descr="Chart&#10;&#10;Description automatically generated">
            <a:extLst>
              <a:ext uri="{FF2B5EF4-FFF2-40B4-BE49-F238E27FC236}">
                <a16:creationId xmlns:a16="http://schemas.microsoft.com/office/drawing/2014/main" id="{C59FAEF7-8209-46E7-A61C-882120386971}"/>
              </a:ext>
            </a:extLst>
          </p:cNvPr>
          <p:cNvPicPr>
            <a:picLocks noChangeAspect="1"/>
          </p:cNvPicPr>
          <p:nvPr/>
        </p:nvPicPr>
        <p:blipFill>
          <a:blip r:embed="rId4"/>
          <a:stretch>
            <a:fillRect/>
          </a:stretch>
        </p:blipFill>
        <p:spPr>
          <a:xfrm>
            <a:off x="6025551" y="1409454"/>
            <a:ext cx="2743200" cy="2346158"/>
          </a:xfrm>
          <a:prstGeom prst="rect">
            <a:avLst/>
          </a:prstGeom>
        </p:spPr>
      </p:pic>
    </p:spTree>
    <p:extLst>
      <p:ext uri="{BB962C8B-B14F-4D97-AF65-F5344CB8AC3E}">
        <p14:creationId xmlns:p14="http://schemas.microsoft.com/office/powerpoint/2010/main" val="769764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749ECF-7DE4-4A8A-A4A4-758971262FCE}"/>
              </a:ext>
            </a:extLst>
          </p:cNvPr>
          <p:cNvSpPr>
            <a:spLocks noGrp="1"/>
          </p:cNvSpPr>
          <p:nvPr>
            <p:ph type="ctrTitle"/>
          </p:nvPr>
        </p:nvSpPr>
        <p:spPr/>
        <p:txBody>
          <a:bodyPr/>
          <a:lstStyle/>
          <a:p>
            <a:r>
              <a:rPr lang="en-US"/>
              <a:t>Train &amp; test normal</a:t>
            </a:r>
          </a:p>
        </p:txBody>
      </p:sp>
      <p:pic>
        <p:nvPicPr>
          <p:cNvPr id="5" name="Picture 6">
            <a:extLst>
              <a:ext uri="{FF2B5EF4-FFF2-40B4-BE49-F238E27FC236}">
                <a16:creationId xmlns:a16="http://schemas.microsoft.com/office/drawing/2014/main" id="{645CB8A6-0847-4D47-8E92-6E952E9853C7}"/>
              </a:ext>
            </a:extLst>
          </p:cNvPr>
          <p:cNvPicPr>
            <a:picLocks noChangeAspect="1"/>
          </p:cNvPicPr>
          <p:nvPr/>
        </p:nvPicPr>
        <p:blipFill>
          <a:blip r:embed="rId2"/>
          <a:stretch>
            <a:fillRect/>
          </a:stretch>
        </p:blipFill>
        <p:spPr>
          <a:xfrm>
            <a:off x="1507466" y="946515"/>
            <a:ext cx="6139850" cy="4134677"/>
          </a:xfrm>
          <a:prstGeom prst="rect">
            <a:avLst/>
          </a:prstGeom>
        </p:spPr>
      </p:pic>
    </p:spTree>
    <p:extLst>
      <p:ext uri="{BB962C8B-B14F-4D97-AF65-F5344CB8AC3E}">
        <p14:creationId xmlns:p14="http://schemas.microsoft.com/office/powerpoint/2010/main" val="1779357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749ECF-7DE4-4A8A-A4A4-758971262FCE}"/>
              </a:ext>
            </a:extLst>
          </p:cNvPr>
          <p:cNvSpPr>
            <a:spLocks noGrp="1"/>
          </p:cNvSpPr>
          <p:nvPr>
            <p:ph type="ctrTitle"/>
          </p:nvPr>
        </p:nvSpPr>
        <p:spPr/>
        <p:txBody>
          <a:bodyPr/>
          <a:lstStyle/>
          <a:p>
            <a:r>
              <a:rPr lang="en-US" dirty="0"/>
              <a:t>Train &amp; test cross validation</a:t>
            </a:r>
          </a:p>
        </p:txBody>
      </p:sp>
      <p:pic>
        <p:nvPicPr>
          <p:cNvPr id="2" name="Picture 3">
            <a:extLst>
              <a:ext uri="{FF2B5EF4-FFF2-40B4-BE49-F238E27FC236}">
                <a16:creationId xmlns:a16="http://schemas.microsoft.com/office/drawing/2014/main" id="{A19B0205-F1AD-42EB-8693-2A199E1836E9}"/>
              </a:ext>
            </a:extLst>
          </p:cNvPr>
          <p:cNvPicPr>
            <a:picLocks noChangeAspect="1"/>
          </p:cNvPicPr>
          <p:nvPr/>
        </p:nvPicPr>
        <p:blipFill>
          <a:blip r:embed="rId2"/>
          <a:stretch>
            <a:fillRect/>
          </a:stretch>
        </p:blipFill>
        <p:spPr>
          <a:xfrm>
            <a:off x="1787825" y="949182"/>
            <a:ext cx="5568350" cy="3741154"/>
          </a:xfrm>
          <a:prstGeom prst="rect">
            <a:avLst/>
          </a:prstGeom>
        </p:spPr>
      </p:pic>
    </p:spTree>
    <p:extLst>
      <p:ext uri="{BB962C8B-B14F-4D97-AF65-F5344CB8AC3E}">
        <p14:creationId xmlns:p14="http://schemas.microsoft.com/office/powerpoint/2010/main" val="2958184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749ECF-7DE4-4A8A-A4A4-758971262FCE}"/>
              </a:ext>
            </a:extLst>
          </p:cNvPr>
          <p:cNvSpPr>
            <a:spLocks noGrp="1"/>
          </p:cNvSpPr>
          <p:nvPr>
            <p:ph type="ctrTitle"/>
          </p:nvPr>
        </p:nvSpPr>
        <p:spPr/>
        <p:txBody>
          <a:bodyPr/>
          <a:lstStyle/>
          <a:p>
            <a:r>
              <a:rPr lang="en-US" dirty="0" err="1"/>
              <a:t>perbandingan</a:t>
            </a:r>
            <a:endParaRPr lang="en-US" dirty="0"/>
          </a:p>
        </p:txBody>
      </p:sp>
      <p:pic>
        <p:nvPicPr>
          <p:cNvPr id="4" name="Picture 4">
            <a:extLst>
              <a:ext uri="{FF2B5EF4-FFF2-40B4-BE49-F238E27FC236}">
                <a16:creationId xmlns:a16="http://schemas.microsoft.com/office/drawing/2014/main" id="{4BE466A3-6074-457B-A13E-B10473E93509}"/>
              </a:ext>
            </a:extLst>
          </p:cNvPr>
          <p:cNvPicPr>
            <a:picLocks noChangeAspect="1"/>
          </p:cNvPicPr>
          <p:nvPr/>
        </p:nvPicPr>
        <p:blipFill>
          <a:blip r:embed="rId2"/>
          <a:stretch>
            <a:fillRect/>
          </a:stretch>
        </p:blipFill>
        <p:spPr>
          <a:xfrm>
            <a:off x="1733909" y="1067272"/>
            <a:ext cx="5686964" cy="3720635"/>
          </a:xfrm>
          <a:prstGeom prst="rect">
            <a:avLst/>
          </a:prstGeom>
        </p:spPr>
      </p:pic>
    </p:spTree>
    <p:extLst>
      <p:ext uri="{BB962C8B-B14F-4D97-AF65-F5344CB8AC3E}">
        <p14:creationId xmlns:p14="http://schemas.microsoft.com/office/powerpoint/2010/main" val="262371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62"/>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Terima Kasih </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srgbClr val="FFFFFF"/>
              </a:solidFill>
              <a:latin typeface="Verdana Pro"/>
            </a:endParaRPr>
          </a:p>
        </p:txBody>
      </p:sp>
      <p:sp>
        <p:nvSpPr>
          <p:cNvPr id="2" name="Title 1">
            <a:extLst>
              <a:ext uri="{FF2B5EF4-FFF2-40B4-BE49-F238E27FC236}">
                <a16:creationId xmlns:a16="http://schemas.microsoft.com/office/drawing/2014/main" id="{B5F3106B-F74B-4E6C-B61A-8C1E0373941B}"/>
              </a:ext>
            </a:extLst>
          </p:cNvPr>
          <p:cNvSpPr>
            <a:spLocks noGrp="1"/>
          </p:cNvSpPr>
          <p:nvPr>
            <p:ph type="ctrTitle"/>
          </p:nvPr>
        </p:nvSpPr>
        <p:spPr>
          <a:xfrm>
            <a:off x="4000500" y="796529"/>
            <a:ext cx="4572000" cy="2160983"/>
          </a:xfrm>
        </p:spPr>
        <p:txBody>
          <a:bodyPr>
            <a:normAutofit/>
          </a:bodyPr>
          <a:lstStyle/>
          <a:p>
            <a:pPr algn="r"/>
            <a:r>
              <a:rPr lang="id-ID" sz="6000"/>
              <a:t>Naive Bayes</a:t>
            </a:r>
          </a:p>
        </p:txBody>
      </p:sp>
      <p:sp>
        <p:nvSpPr>
          <p:cNvPr id="3" name="Subtitle 2">
            <a:extLst>
              <a:ext uri="{FF2B5EF4-FFF2-40B4-BE49-F238E27FC236}">
                <a16:creationId xmlns:a16="http://schemas.microsoft.com/office/drawing/2014/main" id="{6E734FFA-57DB-4BA4-8C88-72957C00EAE3}"/>
              </a:ext>
            </a:extLst>
          </p:cNvPr>
          <p:cNvSpPr>
            <a:spLocks noGrp="1"/>
          </p:cNvSpPr>
          <p:nvPr>
            <p:ph type="subTitle" idx="1"/>
          </p:nvPr>
        </p:nvSpPr>
        <p:spPr>
          <a:xfrm>
            <a:off x="4000500" y="3127806"/>
            <a:ext cx="4572000" cy="1219166"/>
          </a:xfrm>
        </p:spPr>
        <p:txBody>
          <a:bodyPr>
            <a:normAutofit/>
          </a:bodyPr>
          <a:lstStyle/>
          <a:p>
            <a:pPr algn="r">
              <a:lnSpc>
                <a:spcPct val="150000"/>
              </a:lnSpc>
            </a:pPr>
            <a:r>
              <a:rPr lang="id-ID"/>
              <a:t>Algoritma klasifikasi probabilitas berdasarkan </a:t>
            </a:r>
            <a:r>
              <a:rPr lang="id-ID" err="1"/>
              <a:t>teorema</a:t>
            </a:r>
            <a:r>
              <a:rPr lang="id-ID"/>
              <a:t> </a:t>
            </a:r>
            <a:r>
              <a:rPr lang="id-ID" err="1"/>
              <a:t>Bayes</a:t>
            </a:r>
            <a:endParaRPr lang="en-US" b="1"/>
          </a:p>
          <a:p>
            <a:pPr algn="r">
              <a:lnSpc>
                <a:spcPct val="150000"/>
              </a:lnSpc>
            </a:pPr>
            <a:endParaRPr lang="id-ID"/>
          </a:p>
        </p:txBody>
      </p:sp>
      <p:pic>
        <p:nvPicPr>
          <p:cNvPr id="4" name="Picture 3" descr="Background pattern&#10;&#10;Description automatically generated">
            <a:extLst>
              <a:ext uri="{FF2B5EF4-FFF2-40B4-BE49-F238E27FC236}">
                <a16:creationId xmlns:a16="http://schemas.microsoft.com/office/drawing/2014/main" id="{7D70F4C8-5E50-4AC7-808F-1D64CF9B0327}"/>
              </a:ext>
            </a:extLst>
          </p:cNvPr>
          <p:cNvPicPr>
            <a:picLocks noChangeAspect="1"/>
          </p:cNvPicPr>
          <p:nvPr/>
        </p:nvPicPr>
        <p:blipFill rotWithShape="1">
          <a:blip r:embed="rId2"/>
          <a:srcRect l="21541" r="40959"/>
          <a:stretch/>
        </p:blipFill>
        <p:spPr>
          <a:xfrm>
            <a:off x="-2" y="-1"/>
            <a:ext cx="3429002" cy="5143502"/>
          </a:xfrm>
          <a:custGeom>
            <a:avLst/>
            <a:gdLst/>
            <a:ahLst/>
            <a:cxnLst/>
            <a:rect l="l" t="t" r="r" b="b"/>
            <a:pathLst>
              <a:path w="4572002" h="6858002">
                <a:moveTo>
                  <a:pt x="4295315" y="6438981"/>
                </a:moveTo>
                <a:lnTo>
                  <a:pt x="4275384" y="6463840"/>
                </a:lnTo>
                <a:lnTo>
                  <a:pt x="4275382" y="6463849"/>
                </a:lnTo>
                <a:lnTo>
                  <a:pt x="4261586" y="6513012"/>
                </a:lnTo>
                <a:lnTo>
                  <a:pt x="4242781" y="6546194"/>
                </a:lnTo>
                <a:lnTo>
                  <a:pt x="4242781" y="6546195"/>
                </a:lnTo>
                <a:lnTo>
                  <a:pt x="4259119" y="6521804"/>
                </a:lnTo>
                <a:lnTo>
                  <a:pt x="4261586" y="6513012"/>
                </a:lnTo>
                <a:lnTo>
                  <a:pt x="4264397" y="6508052"/>
                </a:lnTo>
                <a:lnTo>
                  <a:pt x="4275382" y="6463849"/>
                </a:lnTo>
                <a:lnTo>
                  <a:pt x="4275384" y="6463841"/>
                </a:lnTo>
                <a:cubicBezTo>
                  <a:pt x="4278336" y="6451650"/>
                  <a:pt x="4285813" y="6444077"/>
                  <a:pt x="4295315" y="6438981"/>
                </a:cubicBezTo>
                <a:close/>
                <a:moveTo>
                  <a:pt x="4211111" y="2836172"/>
                </a:moveTo>
                <a:lnTo>
                  <a:pt x="4202420" y="2848793"/>
                </a:lnTo>
                <a:cubicBezTo>
                  <a:pt x="4192420" y="2881226"/>
                  <a:pt x="4178988" y="2913982"/>
                  <a:pt x="4177881" y="2947862"/>
                </a:cubicBezTo>
                <a:lnTo>
                  <a:pt x="4177881" y="2947863"/>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8"/>
                </a:lnTo>
                <a:lnTo>
                  <a:pt x="4093355" y="3574409"/>
                </a:lnTo>
                <a:cubicBezTo>
                  <a:pt x="4092450" y="3582005"/>
                  <a:pt x="4096499" y="3590054"/>
                  <a:pt x="4105453" y="3606818"/>
                </a:cubicBezTo>
                <a:cubicBezTo>
                  <a:pt x="4109835" y="3614820"/>
                  <a:pt x="4112501" y="3624726"/>
                  <a:pt x="4118979" y="3630633"/>
                </a:cubicBezTo>
                <a:cubicBezTo>
                  <a:pt x="4127218" y="3638158"/>
                  <a:pt x="4132898" y="3646123"/>
                  <a:pt x="4136708" y="3654416"/>
                </a:cubicBezTo>
                <a:lnTo>
                  <a:pt x="4143220" y="3680164"/>
                </a:lnTo>
                <a:lnTo>
                  <a:pt x="4139172" y="3734837"/>
                </a:lnTo>
                <a:lnTo>
                  <a:pt x="4139172" y="3734838"/>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6645" y="3852620"/>
                </a:lnTo>
                <a:cubicBezTo>
                  <a:pt x="4114978" y="3863193"/>
                  <a:pt x="4117265" y="3874195"/>
                  <a:pt x="4126028" y="3885339"/>
                </a:cubicBezTo>
                <a:cubicBezTo>
                  <a:pt x="4135744" y="3897722"/>
                  <a:pt x="4143150" y="3910319"/>
                  <a:pt x="4148409" y="3923125"/>
                </a:cubicBezTo>
                <a:lnTo>
                  <a:pt x="4157913" y="3962160"/>
                </a:lnTo>
                <a:lnTo>
                  <a:pt x="4155523" y="4002410"/>
                </a:lnTo>
                <a:cubicBezTo>
                  <a:pt x="4152853" y="4016025"/>
                  <a:pt x="4148364" y="4029837"/>
                  <a:pt x="4142220" y="4043839"/>
                </a:cubicBezTo>
                <a:cubicBezTo>
                  <a:pt x="4133457" y="4063842"/>
                  <a:pt x="4128075" y="4083702"/>
                  <a:pt x="4127099" y="4103825"/>
                </a:cubicBezTo>
                <a:lnTo>
                  <a:pt x="4127099" y="4103826"/>
                </a:lnTo>
                <a:lnTo>
                  <a:pt x="4127099" y="4103826"/>
                </a:lnTo>
                <a:cubicBezTo>
                  <a:pt x="4126122" y="4123948"/>
                  <a:pt x="4129552" y="4144333"/>
                  <a:pt x="4138410" y="4165384"/>
                </a:cubicBezTo>
                <a:lnTo>
                  <a:pt x="4142315" y="4192388"/>
                </a:lnTo>
                <a:lnTo>
                  <a:pt x="4142220" y="4221391"/>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3"/>
                </a:lnTo>
                <a:lnTo>
                  <a:pt x="4116716" y="4800484"/>
                </a:lnTo>
                <a:cubicBezTo>
                  <a:pt x="4118597" y="4810581"/>
                  <a:pt x="4123170" y="4819964"/>
                  <a:pt x="4131552" y="4828917"/>
                </a:cubicBezTo>
                <a:cubicBezTo>
                  <a:pt x="4142601" y="4840633"/>
                  <a:pt x="4151364" y="4853636"/>
                  <a:pt x="4156484" y="4867614"/>
                </a:cubicBezTo>
                <a:lnTo>
                  <a:pt x="4161262" y="4889275"/>
                </a:lnTo>
                <a:lnTo>
                  <a:pt x="4159557" y="4912168"/>
                </a:lnTo>
                <a:cubicBezTo>
                  <a:pt x="4157842" y="4919978"/>
                  <a:pt x="4157485" y="4927122"/>
                  <a:pt x="4158155" y="4933804"/>
                </a:cubicBezTo>
                <a:lnTo>
                  <a:pt x="4158155" y="4933805"/>
                </a:lnTo>
                <a:lnTo>
                  <a:pt x="4158155" y="4933805"/>
                </a:lnTo>
                <a:cubicBezTo>
                  <a:pt x="4160163" y="4953853"/>
                  <a:pt x="4171415" y="4969749"/>
                  <a:pt x="4182989" y="4987038"/>
                </a:cubicBezTo>
                <a:cubicBezTo>
                  <a:pt x="4194228" y="5003802"/>
                  <a:pt x="4208326" y="5022853"/>
                  <a:pt x="4209468" y="5041522"/>
                </a:cubicBezTo>
                <a:cubicBezTo>
                  <a:pt x="4210706" y="5062669"/>
                  <a:pt x="4221137" y="5082339"/>
                  <a:pt x="4228472" y="5102461"/>
                </a:cubicBezTo>
                <a:lnTo>
                  <a:pt x="4235616" y="5133225"/>
                </a:lnTo>
                <a:lnTo>
                  <a:pt x="4228901" y="5166113"/>
                </a:lnTo>
                <a:lnTo>
                  <a:pt x="4228901" y="5166114"/>
                </a:lnTo>
                <a:lnTo>
                  <a:pt x="4228901" y="5166114"/>
                </a:lnTo>
                <a:cubicBezTo>
                  <a:pt x="4228139" y="5167638"/>
                  <a:pt x="4228711" y="5169781"/>
                  <a:pt x="4229592" y="5172091"/>
                </a:cubicBezTo>
                <a:lnTo>
                  <a:pt x="4232139" y="5179068"/>
                </a:lnTo>
                <a:lnTo>
                  <a:pt x="4231973" y="5229433"/>
                </a:lnTo>
                <a:cubicBezTo>
                  <a:pt x="4228139" y="5245268"/>
                  <a:pt x="4220423" y="5259937"/>
                  <a:pt x="4208516" y="5272796"/>
                </a:cubicBezTo>
                <a:cubicBezTo>
                  <a:pt x="4185226" y="5298086"/>
                  <a:pt x="4177689" y="5325412"/>
                  <a:pt x="4179637" y="5355014"/>
                </a:cubicBez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6" y="5480638"/>
                </a:cubicBezTo>
                <a:lnTo>
                  <a:pt x="4208850" y="5507668"/>
                </a:lnTo>
                <a:lnTo>
                  <a:pt x="4206630" y="5520422"/>
                </a:lnTo>
                <a:cubicBezTo>
                  <a:pt x="4204993" y="5524467"/>
                  <a:pt x="4202326" y="5528265"/>
                  <a:pt x="4198230" y="5531693"/>
                </a:cubicBezTo>
                <a:cubicBezTo>
                  <a:pt x="4191181" y="5537600"/>
                  <a:pt x="4187989" y="5542649"/>
                  <a:pt x="4188085" y="5547578"/>
                </a:cubicBezTo>
                <a:lnTo>
                  <a:pt x="4188085" y="5547578"/>
                </a:lnTo>
                <a:lnTo>
                  <a:pt x="4188085" y="5547579"/>
                </a:lnTo>
                <a:cubicBezTo>
                  <a:pt x="4188180" y="5552508"/>
                  <a:pt x="4191562" y="5557318"/>
                  <a:pt x="4197658" y="5562747"/>
                </a:cubicBezTo>
                <a:cubicBezTo>
                  <a:pt x="4240331" y="5600468"/>
                  <a:pt x="4267002" y="5646190"/>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cubicBezTo>
                  <a:pt x="4375877" y="5892038"/>
                  <a:pt x="4379782" y="5900611"/>
                  <a:pt x="4382997" y="5909351"/>
                </a:cubicBezTo>
                <a:lnTo>
                  <a:pt x="4389878" y="5935950"/>
                </a:lnTo>
                <a:lnTo>
                  <a:pt x="4389712" y="5964477"/>
                </a:lnTo>
                <a:cubicBezTo>
                  <a:pt x="4388783" y="5974097"/>
                  <a:pt x="4387306" y="5983766"/>
                  <a:pt x="4386258" y="5993291"/>
                </a:cubicBez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cubicBezTo>
                  <a:pt x="4309818" y="6139745"/>
                  <a:pt x="4314629" y="6145793"/>
                  <a:pt x="4325488" y="6155603"/>
                </a:cubicBezTo>
                <a:cubicBezTo>
                  <a:pt x="4347777" y="6175798"/>
                  <a:pt x="4359397" y="6200945"/>
                  <a:pt x="4364159" y="6228757"/>
                </a:cubicBezTo>
                <a:lnTo>
                  <a:pt x="4381496" y="6361540"/>
                </a:lnTo>
                <a:lnTo>
                  <a:pt x="4381289" y="6365204"/>
                </a:lnTo>
                <a:lnTo>
                  <a:pt x="4380007" y="6387910"/>
                </a:lnTo>
                <a:lnTo>
                  <a:pt x="4378243" y="6391549"/>
                </a:lnTo>
                <a:lnTo>
                  <a:pt x="4370589" y="6407332"/>
                </a:lnTo>
                <a:lnTo>
                  <a:pt x="4370589" y="6407333"/>
                </a:lnTo>
                <a:lnTo>
                  <a:pt x="4378243" y="6391549"/>
                </a:lnTo>
                <a:lnTo>
                  <a:pt x="4380008" y="6387910"/>
                </a:lnTo>
                <a:lnTo>
                  <a:pt x="4381289" y="6365204"/>
                </a:lnTo>
                <a:lnTo>
                  <a:pt x="4381496" y="6361540"/>
                </a:lnTo>
                <a:lnTo>
                  <a:pt x="4381496" y="6361540"/>
                </a:lnTo>
                <a:lnTo>
                  <a:pt x="4381496" y="6361539"/>
                </a:lnTo>
                <a:cubicBezTo>
                  <a:pt x="4377876" y="6317151"/>
                  <a:pt x="4371590" y="6272764"/>
                  <a:pt x="4364159" y="6228756"/>
                </a:cubicBezTo>
                <a:cubicBezTo>
                  <a:pt x="4359397" y="6200944"/>
                  <a:pt x="4347777" y="6175797"/>
                  <a:pt x="4325488" y="6155602"/>
                </a:cubicBezTo>
                <a:cubicBezTo>
                  <a:pt x="4320059" y="6150697"/>
                  <a:pt x="4316141" y="6146732"/>
                  <a:pt x="4313590" y="6143190"/>
                </a:cubicBezTo>
                <a:lnTo>
                  <a:pt x="4309890" y="6133315"/>
                </a:lnTo>
                <a:lnTo>
                  <a:pt x="4323582" y="6108739"/>
                </a:lnTo>
                <a:cubicBezTo>
                  <a:pt x="4343777" y="6082259"/>
                  <a:pt x="4362445" y="6054826"/>
                  <a:pt x="4379782" y="6026441"/>
                </a:cubicBezTo>
                <a:cubicBezTo>
                  <a:pt x="4385306" y="6017486"/>
                  <a:pt x="4385116" y="6004532"/>
                  <a:pt x="4386258" y="5993292"/>
                </a:cubicBezTo>
                <a:cubicBezTo>
                  <a:pt x="4388354" y="5974241"/>
                  <a:pt x="4392164" y="5954618"/>
                  <a:pt x="4389878" y="5935950"/>
                </a:cubicBezTo>
                <a:lnTo>
                  <a:pt x="4389878" y="5935950"/>
                </a:lnTo>
                <a:lnTo>
                  <a:pt x="4389878" y="5935949"/>
                </a:lnTo>
                <a:cubicBezTo>
                  <a:pt x="4387592" y="5918042"/>
                  <a:pt x="4379782" y="5900323"/>
                  <a:pt x="4371972" y="5883751"/>
                </a:cubicBezTo>
                <a:cubicBezTo>
                  <a:pt x="4350063" y="5837457"/>
                  <a:pt x="4322820" y="5794974"/>
                  <a:pt x="4283577" y="5760873"/>
                </a:cubicBezTo>
                <a:cubicBezTo>
                  <a:pt x="4278433" y="5756493"/>
                  <a:pt x="4276527" y="5747728"/>
                  <a:pt x="4274812" y="5740488"/>
                </a:cubicBezTo>
                <a:cubicBezTo>
                  <a:pt x="4271954" y="5728678"/>
                  <a:pt x="4269288" y="5716485"/>
                  <a:pt x="4268906" y="5704483"/>
                </a:cubicBezTo>
                <a:cubicBezTo>
                  <a:pt x="4267002" y="5646189"/>
                  <a:pt x="4240331" y="5600467"/>
                  <a:pt x="4197658" y="5562746"/>
                </a:cubicBezTo>
                <a:lnTo>
                  <a:pt x="4188085" y="5547578"/>
                </a:lnTo>
                <a:lnTo>
                  <a:pt x="4198230" y="5531694"/>
                </a:lnTo>
                <a:cubicBezTo>
                  <a:pt x="4206421" y="5524837"/>
                  <a:pt x="4208898" y="5516503"/>
                  <a:pt x="4208850" y="5507668"/>
                </a:cubicBez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lnTo>
                  <a:pt x="4179637" y="5355014"/>
                </a:lnTo>
                <a:lnTo>
                  <a:pt x="4181083" y="5326163"/>
                </a:lnTo>
                <a:cubicBezTo>
                  <a:pt x="4184464" y="5307422"/>
                  <a:pt x="4192990" y="5289657"/>
                  <a:pt x="4208516" y="5272797"/>
                </a:cubicBezTo>
                <a:cubicBezTo>
                  <a:pt x="4232329" y="5247079"/>
                  <a:pt x="4239379" y="5214122"/>
                  <a:pt x="4232139" y="5179068"/>
                </a:cubicBezTo>
                <a:lnTo>
                  <a:pt x="4232139" y="5179068"/>
                </a:lnTo>
                <a:lnTo>
                  <a:pt x="4232139" y="5179067"/>
                </a:lnTo>
                <a:cubicBezTo>
                  <a:pt x="4231663" y="5176876"/>
                  <a:pt x="4230473" y="5174400"/>
                  <a:pt x="4229592" y="5172090"/>
                </a:cubicBezTo>
                <a:lnTo>
                  <a:pt x="4228901" y="5166114"/>
                </a:lnTo>
                <a:lnTo>
                  <a:pt x="4235616" y="5133225"/>
                </a:lnTo>
                <a:lnTo>
                  <a:pt x="4235616" y="5133225"/>
                </a:lnTo>
                <a:lnTo>
                  <a:pt x="4235616" y="5133224"/>
                </a:lnTo>
                <a:cubicBezTo>
                  <a:pt x="4233865" y="5101639"/>
                  <a:pt x="4211325" y="5073241"/>
                  <a:pt x="4209468" y="5041521"/>
                </a:cubicBezTo>
                <a:cubicBezTo>
                  <a:pt x="4208326" y="5022852"/>
                  <a:pt x="4194228" y="5003801"/>
                  <a:pt x="4182989" y="4987037"/>
                </a:cubicBezTo>
                <a:cubicBezTo>
                  <a:pt x="4175273" y="4975511"/>
                  <a:pt x="4167700" y="4964604"/>
                  <a:pt x="4162914" y="4952673"/>
                </a:cubicBezTo>
                <a:lnTo>
                  <a:pt x="4158155" y="4933805"/>
                </a:lnTo>
                <a:lnTo>
                  <a:pt x="4159557" y="4912169"/>
                </a:lnTo>
                <a:cubicBezTo>
                  <a:pt x="4161319" y="4904358"/>
                  <a:pt x="4161831" y="4896714"/>
                  <a:pt x="4161262" y="4889276"/>
                </a:cubicBezTo>
                <a:lnTo>
                  <a:pt x="4161262" y="4889275"/>
                </a:lnTo>
                <a:lnTo>
                  <a:pt x="4161262" y="4889275"/>
                </a:lnTo>
                <a:cubicBezTo>
                  <a:pt x="4159556" y="4866958"/>
                  <a:pt x="4148126" y="4846490"/>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1"/>
                </a:lnTo>
                <a:lnTo>
                  <a:pt x="4196706" y="4363890"/>
                </a:lnTo>
                <a:cubicBezTo>
                  <a:pt x="4196514" y="4350554"/>
                  <a:pt x="4193466" y="4336457"/>
                  <a:pt x="4187752" y="4324645"/>
                </a:cubicBezTo>
                <a:cubicBezTo>
                  <a:pt x="4175749" y="4300070"/>
                  <a:pt x="4160129" y="4277401"/>
                  <a:pt x="4147936" y="4253014"/>
                </a:cubicBezTo>
                <a:lnTo>
                  <a:pt x="4142220" y="4221391"/>
                </a:lnTo>
                <a:lnTo>
                  <a:pt x="4142315" y="4192388"/>
                </a:lnTo>
                <a:lnTo>
                  <a:pt x="4142315" y="4192388"/>
                </a:lnTo>
                <a:lnTo>
                  <a:pt x="4142315" y="4192387"/>
                </a:lnTo>
                <a:cubicBezTo>
                  <a:pt x="4142411" y="4182767"/>
                  <a:pt x="4141839" y="4173480"/>
                  <a:pt x="4138410" y="4165383"/>
                </a:cubicBezTo>
                <a:cubicBezTo>
                  <a:pt x="4133981" y="4154857"/>
                  <a:pt x="4130909" y="4144498"/>
                  <a:pt x="4129066" y="4134256"/>
                </a:cubicBezTo>
                <a:lnTo>
                  <a:pt x="4127099" y="4103826"/>
                </a:lnTo>
                <a:lnTo>
                  <a:pt x="4142220" y="4043840"/>
                </a:lnTo>
                <a:cubicBezTo>
                  <a:pt x="4154508" y="4015835"/>
                  <a:pt x="4160175" y="3988593"/>
                  <a:pt x="4157913" y="3962160"/>
                </a:cubicBezTo>
                <a:lnTo>
                  <a:pt x="4157913" y="3962160"/>
                </a:lnTo>
                <a:lnTo>
                  <a:pt x="4157913" y="3962159"/>
                </a:lnTo>
                <a:cubicBezTo>
                  <a:pt x="4155651" y="3935727"/>
                  <a:pt x="4145460" y="3910104"/>
                  <a:pt x="4126028" y="3885338"/>
                </a:cubicBezTo>
                <a:cubicBezTo>
                  <a:pt x="4121646" y="3879766"/>
                  <a:pt x="4118884" y="3874229"/>
                  <a:pt x="4117425" y="3868764"/>
                </a:cubicBezTo>
                <a:lnTo>
                  <a:pt x="4116645" y="3852620"/>
                </a:lnTo>
                <a:lnTo>
                  <a:pt x="4130980" y="3822473"/>
                </a:lnTo>
                <a:cubicBezTo>
                  <a:pt x="4139172" y="3811614"/>
                  <a:pt x="4144316" y="3800897"/>
                  <a:pt x="4145911" y="3789777"/>
                </a:cubicBezTo>
                <a:lnTo>
                  <a:pt x="4145911" y="3789776"/>
                </a:lnTo>
                <a:lnTo>
                  <a:pt x="4145911" y="3789776"/>
                </a:lnTo>
                <a:cubicBezTo>
                  <a:pt x="4147507" y="3778655"/>
                  <a:pt x="4145554" y="3767130"/>
                  <a:pt x="4139554" y="3754652"/>
                </a:cubicBezTo>
                <a:lnTo>
                  <a:pt x="4139172" y="3734838"/>
                </a:lnTo>
                <a:lnTo>
                  <a:pt x="4143220" y="3680164"/>
                </a:lnTo>
                <a:lnTo>
                  <a:pt x="4143220" y="3680164"/>
                </a:lnTo>
                <a:lnTo>
                  <a:pt x="4143220" y="3680163"/>
                </a:lnTo>
                <a:cubicBezTo>
                  <a:pt x="4141696" y="3662494"/>
                  <a:pt x="4135458" y="3645682"/>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2"/>
                </a:lnTo>
                <a:lnTo>
                  <a:pt x="4193158" y="3077401"/>
                </a:lnTo>
                <a:cubicBezTo>
                  <a:pt x="4193372" y="3045777"/>
                  <a:pt x="4189562" y="3014153"/>
                  <a:pt x="4181465" y="2982148"/>
                </a:cubicBezTo>
                <a:lnTo>
                  <a:pt x="4177881" y="2947863"/>
                </a:lnTo>
                <a:lnTo>
                  <a:pt x="4182513" y="2914328"/>
                </a:lnTo>
                <a:cubicBezTo>
                  <a:pt x="4187561" y="2892181"/>
                  <a:pt x="4195753" y="2870416"/>
                  <a:pt x="4202420" y="2848794"/>
                </a:cubicBezTo>
                <a:cubicBezTo>
                  <a:pt x="4203753" y="2844317"/>
                  <a:pt x="4207039"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1"/>
                </a:lnTo>
                <a:cubicBezTo>
                  <a:pt x="4130791" y="2499773"/>
                  <a:pt x="4128410" y="2509024"/>
                  <a:pt x="4125838" y="2518264"/>
                </a:cubicBezTo>
                <a:cubicBezTo>
                  <a:pt x="4123171" y="2527790"/>
                  <a:pt x="4122027" y="2536457"/>
                  <a:pt x="4122194" y="2545006"/>
                </a:cubicBezTo>
                <a:lnTo>
                  <a:pt x="4122194" y="2545007"/>
                </a:lnTo>
                <a:lnTo>
                  <a:pt x="4122194" y="2545007"/>
                </a:lnTo>
                <a:cubicBezTo>
                  <a:pt x="4122360" y="2553556"/>
                  <a:pt x="4123837" y="2561986"/>
                  <a:pt x="4126408" y="2571035"/>
                </a:cubicBezTo>
                <a:cubicBezTo>
                  <a:pt x="4138410" y="2612946"/>
                  <a:pt x="4170987" y="2640951"/>
                  <a:pt x="4199562" y="2668002"/>
                </a:cubicBezTo>
                <a:cubicBezTo>
                  <a:pt x="4223947" y="2691055"/>
                  <a:pt x="4237663" y="2716964"/>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4653" y="2782305"/>
                </a:lnTo>
                <a:lnTo>
                  <a:pt x="4253873" y="2778006"/>
                </a:lnTo>
                <a:lnTo>
                  <a:pt x="4254283" y="2770758"/>
                </a:lnTo>
                <a:lnTo>
                  <a:pt x="4247953" y="2745352"/>
                </a:lnTo>
                <a:lnTo>
                  <a:pt x="4247952" y="2745348"/>
                </a:lnTo>
                <a:cubicBezTo>
                  <a:pt x="4237663" y="2716963"/>
                  <a:pt x="4223947" y="2691054"/>
                  <a:pt x="4199562" y="2668001"/>
                </a:cubicBezTo>
                <a:cubicBezTo>
                  <a:pt x="4170987" y="2640950"/>
                  <a:pt x="4138410" y="2612945"/>
                  <a:pt x="4126408" y="2571034"/>
                </a:cubicBezTo>
                <a:lnTo>
                  <a:pt x="4122194" y="2545007"/>
                </a:lnTo>
                <a:lnTo>
                  <a:pt x="4125838" y="2518265"/>
                </a:lnTo>
                <a:cubicBezTo>
                  <a:pt x="4130981" y="2499786"/>
                  <a:pt x="4135363" y="2481259"/>
                  <a:pt x="4134481" y="2463018"/>
                </a:cubicBez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51027" y="1453958"/>
                </a:moveTo>
                <a:lnTo>
                  <a:pt x="3745230" y="1459073"/>
                </a:lnTo>
                <a:lnTo>
                  <a:pt x="3745230" y="1459073"/>
                </a:lnTo>
                <a:lnTo>
                  <a:pt x="3745229" y="1459074"/>
                </a:lnTo>
                <a:lnTo>
                  <a:pt x="3736012" y="1481572"/>
                </a:lnTo>
                <a:lnTo>
                  <a:pt x="3745230" y="1459073"/>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cubicBezTo>
                  <a:pt x="3760922" y="348396"/>
                  <a:pt x="3763447" y="357874"/>
                  <a:pt x="3765590" y="367328"/>
                </a:cubicBezTo>
                <a:lnTo>
                  <a:pt x="3769400" y="395640"/>
                </a:lnTo>
                <a:cubicBezTo>
                  <a:pt x="3769590" y="376781"/>
                  <a:pt x="3762352" y="357921"/>
                  <a:pt x="3759494" y="338870"/>
                </a:cubicBez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5402" y="228949"/>
                </a:lnTo>
                <a:lnTo>
                  <a:pt x="3785402" y="228948"/>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1" y="21486"/>
                  <a:pt x="4218423" y="43012"/>
                  <a:pt x="4215374" y="63587"/>
                </a:cubicBezTo>
                <a:cubicBezTo>
                  <a:pt x="4209850" y="101308"/>
                  <a:pt x="4206420" y="139219"/>
                  <a:pt x="4201468" y="176939"/>
                </a:cubicBezTo>
                <a:cubicBezTo>
                  <a:pt x="4200324" y="184941"/>
                  <a:pt x="4198230"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4" y="1489720"/>
                </a:cubicBezTo>
                <a:cubicBezTo>
                  <a:pt x="4198992" y="1505724"/>
                  <a:pt x="4192324" y="1523059"/>
                  <a:pt x="4196324" y="1537537"/>
                </a:cubicBezTo>
                <a:cubicBezTo>
                  <a:pt x="4207374" y="1576019"/>
                  <a:pt x="4220709" y="1614120"/>
                  <a:pt x="4237473" y="1650317"/>
                </a:cubicBezTo>
                <a:cubicBezTo>
                  <a:pt x="4254428" y="1687086"/>
                  <a:pt x="4268716" y="1721185"/>
                  <a:pt x="4251572" y="1763287"/>
                </a:cubicBezTo>
                <a:cubicBezTo>
                  <a:pt x="4244331" y="1781194"/>
                  <a:pt x="4249476" y="1804816"/>
                  <a:pt x="4251380" y="1825393"/>
                </a:cubicBezTo>
                <a:cubicBezTo>
                  <a:pt x="4252904" y="1840441"/>
                  <a:pt x="4261478" y="1854920"/>
                  <a:pt x="4261478" y="1869780"/>
                </a:cubicBezTo>
                <a:cubicBezTo>
                  <a:pt x="4261478" y="1909408"/>
                  <a:pt x="4271574" y="1944649"/>
                  <a:pt x="4292149" y="1978940"/>
                </a:cubicBezTo>
                <a:cubicBezTo>
                  <a:pt x="4300149" y="1992279"/>
                  <a:pt x="4294815" y="2013043"/>
                  <a:pt x="4296911" y="2030378"/>
                </a:cubicBezTo>
                <a:cubicBezTo>
                  <a:pt x="4299387" y="2048668"/>
                  <a:pt x="4301673" y="2067525"/>
                  <a:pt x="4307200" y="2085054"/>
                </a:cubicBezTo>
                <a:cubicBezTo>
                  <a:pt x="4321678" y="2130393"/>
                  <a:pt x="4338061" y="2175163"/>
                  <a:pt x="4353301" y="2220312"/>
                </a:cubicBezTo>
                <a:cubicBezTo>
                  <a:pt x="4365876" y="2257459"/>
                  <a:pt x="4355969" y="2294039"/>
                  <a:pt x="4350635" y="2330806"/>
                </a:cubicBezTo>
                <a:cubicBezTo>
                  <a:pt x="4347205" y="2353859"/>
                  <a:pt x="4339013" y="2375383"/>
                  <a:pt x="4351205" y="2401292"/>
                </a:cubicBezTo>
                <a:cubicBezTo>
                  <a:pt x="4362827" y="2426059"/>
                  <a:pt x="4360159" y="2457492"/>
                  <a:pt x="4366446" y="2485307"/>
                </a:cubicBezTo>
                <a:cubicBezTo>
                  <a:pt x="4371780" y="2508742"/>
                  <a:pt x="4380354" y="2531409"/>
                  <a:pt x="4388736" y="2554079"/>
                </a:cubicBezTo>
                <a:cubicBezTo>
                  <a:pt x="4400167" y="2584942"/>
                  <a:pt x="4412167" y="2615421"/>
                  <a:pt x="4406453" y="2649143"/>
                </a:cubicBezTo>
                <a:cubicBezTo>
                  <a:pt x="4399975" y="2687436"/>
                  <a:pt x="4424359" y="2713723"/>
                  <a:pt x="4440554" y="2743826"/>
                </a:cubicBezTo>
                <a:cubicBezTo>
                  <a:pt x="4451602" y="2764590"/>
                  <a:pt x="4459795" y="2787259"/>
                  <a:pt x="4466653" y="2809930"/>
                </a:cubicBezTo>
                <a:cubicBezTo>
                  <a:pt x="4475607" y="2840219"/>
                  <a:pt x="4480941" y="2871462"/>
                  <a:pt x="4489704" y="2901943"/>
                </a:cubicBezTo>
                <a:cubicBezTo>
                  <a:pt x="4502848" y="2948047"/>
                  <a:pt x="4513136" y="2994722"/>
                  <a:pt x="4505896" y="3042728"/>
                </a:cubicBezTo>
                <a:cubicBezTo>
                  <a:pt x="4502658" y="3064827"/>
                  <a:pt x="4502848" y="3085403"/>
                  <a:pt x="4507612" y="3107500"/>
                </a:cubicBezTo>
                <a:cubicBezTo>
                  <a:pt x="4515422" y="3143695"/>
                  <a:pt x="4516375" y="3180844"/>
                  <a:pt x="4545521" y="3209993"/>
                </a:cubicBezTo>
                <a:cubicBezTo>
                  <a:pt x="4555810" y="3220280"/>
                  <a:pt x="4558476" y="3238758"/>
                  <a:pt x="4563810" y="3253809"/>
                </a:cubicBezTo>
                <a:cubicBezTo>
                  <a:pt x="4570098" y="3271145"/>
                  <a:pt x="4566858" y="3283908"/>
                  <a:pt x="4548570" y="3293244"/>
                </a:cubicBezTo>
                <a:cubicBezTo>
                  <a:pt x="4540379" y="3297434"/>
                  <a:pt x="4532377" y="3309437"/>
                  <a:pt x="4531043" y="3318771"/>
                </a:cubicBezTo>
                <a:cubicBezTo>
                  <a:pt x="4527043" y="3346776"/>
                  <a:pt x="4532949" y="3372495"/>
                  <a:pt x="4545904" y="3399546"/>
                </a:cubicBezTo>
                <a:cubicBezTo>
                  <a:pt x="4558096" y="3424883"/>
                  <a:pt x="4556762" y="3456508"/>
                  <a:pt x="4561524" y="3485275"/>
                </a:cubicBezTo>
                <a:cubicBezTo>
                  <a:pt x="4564954" y="3505657"/>
                  <a:pt x="4572002" y="3526042"/>
                  <a:pt x="4572002" y="3546617"/>
                </a:cubicBezTo>
                <a:cubicBezTo>
                  <a:pt x="4572002" y="3572146"/>
                  <a:pt x="4565906" y="3597482"/>
                  <a:pt x="4563620" y="3623201"/>
                </a:cubicBezTo>
                <a:cubicBezTo>
                  <a:pt x="4561716" y="3643204"/>
                  <a:pt x="4562478" y="3663589"/>
                  <a:pt x="4560192" y="3683591"/>
                </a:cubicBezTo>
                <a:cubicBezTo>
                  <a:pt x="4558476" y="3699976"/>
                  <a:pt x="4554096" y="3716168"/>
                  <a:pt x="4550476" y="3732361"/>
                </a:cubicBezTo>
                <a:cubicBezTo>
                  <a:pt x="4549142" y="3738267"/>
                  <a:pt x="4543997" y="3744173"/>
                  <a:pt x="4544759" y="3749506"/>
                </a:cubicBezTo>
                <a:cubicBezTo>
                  <a:pt x="4552952" y="3802467"/>
                  <a:pt x="4516375" y="3840569"/>
                  <a:pt x="4500182" y="3885338"/>
                </a:cubicBezTo>
                <a:cubicBezTo>
                  <a:pt x="4483035" y="3932394"/>
                  <a:pt x="4456747" y="3977925"/>
                  <a:pt x="4464557" y="4030503"/>
                </a:cubicBezTo>
                <a:cubicBezTo>
                  <a:pt x="4469319" y="4062318"/>
                  <a:pt x="4480369" y="4092989"/>
                  <a:pt x="4487038" y="4124614"/>
                </a:cubicBezTo>
                <a:cubicBezTo>
                  <a:pt x="4489324" y="4135854"/>
                  <a:pt x="4488942" y="4148427"/>
                  <a:pt x="4486656" y="4159667"/>
                </a:cubicBezTo>
                <a:cubicBezTo>
                  <a:pt x="4476177" y="4213961"/>
                  <a:pt x="4474653" y="4267493"/>
                  <a:pt x="4491800" y="4320837"/>
                </a:cubicBezTo>
                <a:cubicBezTo>
                  <a:pt x="4494658" y="4329979"/>
                  <a:pt x="4497324" y="4339695"/>
                  <a:pt x="4497324" y="4349222"/>
                </a:cubicBezTo>
                <a:cubicBezTo>
                  <a:pt x="4497324" y="4401419"/>
                  <a:pt x="4493324" y="4452665"/>
                  <a:pt x="4474653" y="4502579"/>
                </a:cubicBezTo>
                <a:cubicBezTo>
                  <a:pt x="4468367" y="4519343"/>
                  <a:pt x="4472367" y="4539728"/>
                  <a:pt x="4470843" y="4558207"/>
                </a:cubicBezTo>
                <a:cubicBezTo>
                  <a:pt x="4469511" y="4575351"/>
                  <a:pt x="4468939" y="4592878"/>
                  <a:pt x="4464557" y="4609452"/>
                </a:cubicBezTo>
                <a:cubicBezTo>
                  <a:pt x="4458081" y="4633647"/>
                  <a:pt x="4457319" y="4656126"/>
                  <a:pt x="4463033" y="4681083"/>
                </a:cubicBezTo>
                <a:cubicBezTo>
                  <a:pt x="4468367" y="4704895"/>
                  <a:pt x="4465701" y="4730614"/>
                  <a:pt x="4465891" y="4755381"/>
                </a:cubicBezTo>
                <a:cubicBezTo>
                  <a:pt x="4466081" y="4783004"/>
                  <a:pt x="4466271" y="4810627"/>
                  <a:pt x="4465319" y="4838250"/>
                </a:cubicBezTo>
                <a:cubicBezTo>
                  <a:pt x="4464939" y="4849300"/>
                  <a:pt x="4457319" y="4861873"/>
                  <a:pt x="4460367" y="4871019"/>
                </a:cubicBezTo>
                <a:cubicBezTo>
                  <a:pt x="4470653" y="4900546"/>
                  <a:pt x="4458271" y="4930075"/>
                  <a:pt x="4463795" y="4959602"/>
                </a:cubicBezTo>
                <a:cubicBezTo>
                  <a:pt x="4466653" y="4974082"/>
                  <a:pt x="4458843" y="4990465"/>
                  <a:pt x="4458081" y="5006086"/>
                </a:cubicBezTo>
                <a:cubicBezTo>
                  <a:pt x="4456747" y="5031614"/>
                  <a:pt x="4457319" y="5057141"/>
                  <a:pt x="4456937" y="5082670"/>
                </a:cubicBezTo>
                <a:cubicBezTo>
                  <a:pt x="4456747" y="5091052"/>
                  <a:pt x="4455985" y="5099245"/>
                  <a:pt x="4455602" y="5107627"/>
                </a:cubicBezTo>
                <a:cubicBezTo>
                  <a:pt x="4455222" y="5115057"/>
                  <a:pt x="4453508" y="5122867"/>
                  <a:pt x="4454840" y="5129916"/>
                </a:cubicBezTo>
                <a:cubicBezTo>
                  <a:pt x="4459605" y="5155445"/>
                  <a:pt x="4467415" y="5180591"/>
                  <a:pt x="4470463" y="5206308"/>
                </a:cubicBezTo>
                <a:cubicBezTo>
                  <a:pt x="4473129" y="5228597"/>
                  <a:pt x="4469511" y="5251650"/>
                  <a:pt x="4471415" y="5274129"/>
                </a:cubicBezTo>
                <a:cubicBezTo>
                  <a:pt x="4474653" y="5313754"/>
                  <a:pt x="4480369" y="5353379"/>
                  <a:pt x="4483989" y="5393005"/>
                </a:cubicBezTo>
                <a:cubicBezTo>
                  <a:pt x="4484751" y="5401579"/>
                  <a:pt x="4479987" y="5410531"/>
                  <a:pt x="4479607" y="5419295"/>
                </a:cubicBezTo>
                <a:cubicBezTo>
                  <a:pt x="4478655" y="5446728"/>
                  <a:pt x="4478463" y="5474161"/>
                  <a:pt x="4477893" y="5501594"/>
                </a:cubicBezTo>
                <a:cubicBezTo>
                  <a:pt x="4477701" y="5517215"/>
                  <a:pt x="4478273" y="5533027"/>
                  <a:pt x="4476559" y="5548460"/>
                </a:cubicBezTo>
                <a:cubicBezTo>
                  <a:pt x="4474273" y="5568842"/>
                  <a:pt x="4470843" y="5587321"/>
                  <a:pt x="4485703" y="5606372"/>
                </a:cubicBezTo>
                <a:cubicBezTo>
                  <a:pt x="4508754" y="5635711"/>
                  <a:pt x="4499800" y="5673050"/>
                  <a:pt x="4505134" y="5706959"/>
                </a:cubicBezTo>
                <a:cubicBezTo>
                  <a:pt x="4506468" y="5715723"/>
                  <a:pt x="4506658" y="5724678"/>
                  <a:pt x="4508182" y="5733440"/>
                </a:cubicBezTo>
                <a:cubicBezTo>
                  <a:pt x="4511040" y="5749634"/>
                  <a:pt x="4514278" y="5765635"/>
                  <a:pt x="4517519" y="5781830"/>
                </a:cubicBezTo>
                <a:cubicBezTo>
                  <a:pt x="4518089" y="5784686"/>
                  <a:pt x="4518281" y="5787924"/>
                  <a:pt x="4519233" y="5790592"/>
                </a:cubicBezTo>
                <a:cubicBezTo>
                  <a:pt x="4527233" y="5815169"/>
                  <a:pt x="4536377" y="5839361"/>
                  <a:pt x="4542855" y="5864318"/>
                </a:cubicBezTo>
                <a:cubicBezTo>
                  <a:pt x="4546094" y="5876511"/>
                  <a:pt x="4546476" y="5890037"/>
                  <a:pt x="4544759" y="5902610"/>
                </a:cubicBezTo>
                <a:cubicBezTo>
                  <a:pt x="4539807" y="5939377"/>
                  <a:pt x="4537711" y="5975764"/>
                  <a:pt x="4544951" y="6012723"/>
                </a:cubicBezTo>
                <a:cubicBezTo>
                  <a:pt x="4547808" y="6027392"/>
                  <a:pt x="4543045" y="6043776"/>
                  <a:pt x="4541331" y="6059397"/>
                </a:cubicBezTo>
                <a:cubicBezTo>
                  <a:pt x="4536759" y="6096736"/>
                  <a:pt x="4531805" y="6134075"/>
                  <a:pt x="4527425" y="6171605"/>
                </a:cubicBezTo>
                <a:cubicBezTo>
                  <a:pt x="4524757" y="6195037"/>
                  <a:pt x="4523233" y="6218660"/>
                  <a:pt x="4520567" y="6242093"/>
                </a:cubicBezTo>
                <a:cubicBezTo>
                  <a:pt x="4517327" y="6269144"/>
                  <a:pt x="4512374" y="6296005"/>
                  <a:pt x="4509706" y="6323058"/>
                </a:cubicBezTo>
                <a:cubicBezTo>
                  <a:pt x="4506658" y="6353919"/>
                  <a:pt x="4506088" y="6384972"/>
                  <a:pt x="4502848" y="6415833"/>
                </a:cubicBezTo>
                <a:cubicBezTo>
                  <a:pt x="4496562" y="6472225"/>
                  <a:pt x="4489132" y="6528424"/>
                  <a:pt x="4482083" y="6584812"/>
                </a:cubicBezTo>
                <a:cubicBezTo>
                  <a:pt x="4475225" y="6639488"/>
                  <a:pt x="4469129" y="6694164"/>
                  <a:pt x="4460557" y="6748458"/>
                </a:cubicBezTo>
                <a:cubicBezTo>
                  <a:pt x="4456937" y="6771319"/>
                  <a:pt x="4447030" y="6793035"/>
                  <a:pt x="4441506" y="6815516"/>
                </a:cubicBezTo>
                <a:lnTo>
                  <a:pt x="4431806" y="6858001"/>
                </a:lnTo>
                <a:lnTo>
                  <a:pt x="4259553" y="6858001"/>
                </a:lnTo>
                <a:lnTo>
                  <a:pt x="4265716" y="6812064"/>
                </a:lnTo>
                <a:lnTo>
                  <a:pt x="4265716" y="6812064"/>
                </a:lnTo>
                <a:lnTo>
                  <a:pt x="4265716" y="6812063"/>
                </a:lnTo>
                <a:cubicBezTo>
                  <a:pt x="4265240" y="6788417"/>
                  <a:pt x="4259954" y="6764841"/>
                  <a:pt x="4246238" y="6742552"/>
                </a:cubicBezTo>
                <a:lnTo>
                  <a:pt x="4232402" y="6702976"/>
                </a:lnTo>
                <a:lnTo>
                  <a:pt x="4235549" y="6683027"/>
                </a:lnTo>
                <a:cubicBezTo>
                  <a:pt x="4237915" y="6676306"/>
                  <a:pt x="4241666" y="6669496"/>
                  <a:pt x="4247000" y="6662542"/>
                </a:cubicBezTo>
                <a:cubicBezTo>
                  <a:pt x="4254334" y="6653111"/>
                  <a:pt x="4256191" y="6639108"/>
                  <a:pt x="4254095" y="6625225"/>
                </a:cubicBezTo>
                <a:lnTo>
                  <a:pt x="4254095" y="6625225"/>
                </a:lnTo>
                <a:lnTo>
                  <a:pt x="4254095" y="6625224"/>
                </a:lnTo>
                <a:cubicBezTo>
                  <a:pt x="4251999" y="6611341"/>
                  <a:pt x="4245951" y="6597578"/>
                  <a:pt x="4237473" y="6588625"/>
                </a:cubicBezTo>
                <a:lnTo>
                  <a:pt x="4214994" y="6564620"/>
                </a:lnTo>
                <a:lnTo>
                  <a:pt x="4214994" y="6564621"/>
                </a:lnTo>
                <a:cubicBezTo>
                  <a:pt x="4225281" y="6575479"/>
                  <a:pt x="4231377" y="6582147"/>
                  <a:pt x="4237473" y="6588626"/>
                </a:cubicBezTo>
                <a:lnTo>
                  <a:pt x="4254095" y="6625225"/>
                </a:lnTo>
                <a:lnTo>
                  <a:pt x="4254084" y="6645552"/>
                </a:lnTo>
                <a:cubicBezTo>
                  <a:pt x="4252965" y="6651967"/>
                  <a:pt x="4250667" y="6657826"/>
                  <a:pt x="4247000" y="6662541"/>
                </a:cubicBezTo>
                <a:cubicBezTo>
                  <a:pt x="4236332" y="6676448"/>
                  <a:pt x="4231997" y="6689783"/>
                  <a:pt x="4232402" y="6702976"/>
                </a:cubicBezTo>
                <a:lnTo>
                  <a:pt x="4232402" y="6702976"/>
                </a:lnTo>
                <a:lnTo>
                  <a:pt x="4232402" y="6702977"/>
                </a:lnTo>
                <a:cubicBezTo>
                  <a:pt x="4232807" y="6716169"/>
                  <a:pt x="4237951" y="6729219"/>
                  <a:pt x="4246238" y="6742553"/>
                </a:cubicBezTo>
                <a:cubicBezTo>
                  <a:pt x="4253096" y="6753698"/>
                  <a:pt x="4257847" y="6765164"/>
                  <a:pt x="4260942" y="6776800"/>
                </a:cubicBezTo>
                <a:lnTo>
                  <a:pt x="4265716" y="6812064"/>
                </a:lnTo>
                <a:lnTo>
                  <a:pt x="4259553" y="6858001"/>
                </a:lnTo>
                <a:lnTo>
                  <a:pt x="4259553" y="6858001"/>
                </a:lnTo>
                <a:lnTo>
                  <a:pt x="4259553" y="6858002"/>
                </a:lnTo>
                <a:lnTo>
                  <a:pt x="0" y="6858002"/>
                </a:lnTo>
                <a:lnTo>
                  <a:pt x="0" y="2"/>
                </a:lnTo>
                <a:lnTo>
                  <a:pt x="3766492" y="1"/>
                </a:lnTo>
                <a:lnTo>
                  <a:pt x="3769210" y="21486"/>
                </a:lnTo>
                <a:close/>
              </a:path>
            </a:pathLst>
          </a:custGeom>
        </p:spPr>
      </p:pic>
      <p:grpSp>
        <p:nvGrpSpPr>
          <p:cNvPr id="11" name="Group 10">
            <a:extLst>
              <a:ext uri="{FF2B5EF4-FFF2-40B4-BE49-F238E27FC236}">
                <a16:creationId xmlns:a16="http://schemas.microsoft.com/office/drawing/2014/main" id="{A7900967-84CA-47B4-9F1C-E787BAC149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72963" y="-1"/>
            <a:ext cx="663181" cy="5143501"/>
            <a:chOff x="3697284" y="-1"/>
            <a:chExt cx="884241" cy="6858001"/>
          </a:xfrm>
          <a:effectLst>
            <a:outerShdw blurRad="381000" dist="152400" algn="l" rotWithShape="0">
              <a:prstClr val="black">
                <a:alpha val="10000"/>
              </a:prstClr>
            </a:outerShdw>
          </a:effectLst>
        </p:grpSpPr>
        <p:sp>
          <p:nvSpPr>
            <p:cNvPr id="12" name="Freeform: Shape 11">
              <a:extLst>
                <a:ext uri="{FF2B5EF4-FFF2-40B4-BE49-F238E27FC236}">
                  <a16:creationId xmlns:a16="http://schemas.microsoft.com/office/drawing/2014/main" id="{CAB3C749-6482-440B-9386-94091006D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900">
                <a:buClrTx/>
              </a:pPr>
              <a:endParaRPr lang="en-US" sz="1350" kern="1200">
                <a:solidFill>
                  <a:srgbClr val="FFFFFF"/>
                </a:solidFill>
                <a:latin typeface="Verdana Pro"/>
              </a:endParaRPr>
            </a:p>
          </p:txBody>
        </p:sp>
        <p:sp>
          <p:nvSpPr>
            <p:cNvPr id="13" name="Freeform: Shape 12">
              <a:extLst>
                <a:ext uri="{FF2B5EF4-FFF2-40B4-BE49-F238E27FC236}">
                  <a16:creationId xmlns:a16="http://schemas.microsoft.com/office/drawing/2014/main" id="{3C5C6B36-2238-4BBF-87F8-B1B3F5DD5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900">
                <a:buClrTx/>
              </a:pPr>
              <a:endParaRPr lang="en-US" sz="1350" kern="1200">
                <a:solidFill>
                  <a:srgbClr val="FFFFFF"/>
                </a:solidFill>
                <a:latin typeface="Verdana Pro"/>
              </a:endParaRPr>
            </a:p>
          </p:txBody>
        </p:sp>
      </p:grpSp>
    </p:spTree>
    <p:extLst>
      <p:ext uri="{BB962C8B-B14F-4D97-AF65-F5344CB8AC3E}">
        <p14:creationId xmlns:p14="http://schemas.microsoft.com/office/powerpoint/2010/main" val="57711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srgbClr val="FFFFFF"/>
              </a:solidFill>
              <a:latin typeface="Verdana Pro"/>
            </a:endParaRPr>
          </a:p>
        </p:txBody>
      </p:sp>
      <p:pic>
        <p:nvPicPr>
          <p:cNvPr id="1026" name="Picture 2" descr="Thomas Bayes - Wikipedia">
            <a:extLst>
              <a:ext uri="{FF2B5EF4-FFF2-40B4-BE49-F238E27FC236}">
                <a16:creationId xmlns:a16="http://schemas.microsoft.com/office/drawing/2014/main" id="{029D86D7-7CFD-4100-90DD-224A9C7597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695"/>
          <a:stretch/>
        </p:blipFill>
        <p:spPr bwMode="auto">
          <a:xfrm>
            <a:off x="4314145" y="8"/>
            <a:ext cx="4829855" cy="5143492"/>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noFill/>
          <a:effectLst>
            <a:outerShdw blurRad="381000" dist="152400" dir="10800000" algn="tr" rotWithShape="0">
              <a:prstClr val="black">
                <a:alpha val="10000"/>
              </a:prstClr>
            </a:outerShdw>
          </a:effectLst>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24267" y="1"/>
            <a:ext cx="656039" cy="5143091"/>
            <a:chOff x="5632356" y="0"/>
            <a:chExt cx="874718" cy="6857455"/>
          </a:xfrm>
        </p:grpSpPr>
        <p:sp>
          <p:nvSpPr>
            <p:cNvPr id="82" name="Freeform: Shape 81">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900">
                <a:buClrTx/>
              </a:pPr>
              <a:endParaRPr lang="en-US" sz="1350" kern="1200">
                <a:solidFill>
                  <a:srgbClr val="FFFFFF"/>
                </a:solidFill>
                <a:latin typeface="Verdana Pro"/>
              </a:endParaRPr>
            </a:p>
          </p:txBody>
        </p:sp>
        <p:sp>
          <p:nvSpPr>
            <p:cNvPr id="83" name="Freeform: Shape 82">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900">
                <a:buClrTx/>
              </a:pPr>
              <a:endParaRPr lang="en-US" sz="1350" kern="1200">
                <a:solidFill>
                  <a:srgbClr val="FFFFFF"/>
                </a:solidFill>
                <a:latin typeface="Verdana Pro"/>
              </a:endParaRPr>
            </a:p>
          </p:txBody>
        </p:sp>
      </p:grpSp>
      <p:sp>
        <p:nvSpPr>
          <p:cNvPr id="3" name="Content Placeholder 2">
            <a:extLst>
              <a:ext uri="{FF2B5EF4-FFF2-40B4-BE49-F238E27FC236}">
                <a16:creationId xmlns:a16="http://schemas.microsoft.com/office/drawing/2014/main" id="{16ED77D0-6308-4E2C-AC59-8C7A366FE8D3}"/>
              </a:ext>
            </a:extLst>
          </p:cNvPr>
          <p:cNvSpPr>
            <a:spLocks noGrp="1"/>
          </p:cNvSpPr>
          <p:nvPr>
            <p:ph idx="1"/>
          </p:nvPr>
        </p:nvSpPr>
        <p:spPr>
          <a:xfrm>
            <a:off x="510507" y="991462"/>
            <a:ext cx="3300412" cy="3422019"/>
          </a:xfrm>
        </p:spPr>
        <p:txBody>
          <a:bodyPr anchor="t">
            <a:normAutofit/>
          </a:bodyPr>
          <a:lstStyle/>
          <a:p>
            <a:pPr marL="0" indent="0">
              <a:lnSpc>
                <a:spcPct val="150000"/>
              </a:lnSpc>
              <a:spcAft>
                <a:spcPts val="450"/>
              </a:spcAft>
              <a:buNone/>
            </a:pPr>
            <a:r>
              <a:rPr lang="id-ID" sz="1350"/>
              <a:t>Algoritma </a:t>
            </a:r>
            <a:r>
              <a:rPr lang="id-ID" sz="1350" err="1"/>
              <a:t>Naive</a:t>
            </a:r>
            <a:r>
              <a:rPr lang="id-ID" sz="1350"/>
              <a:t> </a:t>
            </a:r>
            <a:r>
              <a:rPr lang="id-ID" sz="1350" err="1"/>
              <a:t>Bayes</a:t>
            </a:r>
            <a:r>
              <a:rPr lang="id-ID" sz="1350"/>
              <a:t> didasarkan pada karya </a:t>
            </a:r>
            <a:r>
              <a:rPr lang="id-ID" sz="1350" err="1"/>
              <a:t>Rev</a:t>
            </a:r>
            <a:r>
              <a:rPr lang="id-ID" sz="1350"/>
              <a:t>. Thomas </a:t>
            </a:r>
            <a:r>
              <a:rPr lang="id-ID" sz="1350" err="1"/>
              <a:t>Bayes</a:t>
            </a:r>
            <a:r>
              <a:rPr lang="id-ID" sz="1350"/>
              <a:t> adalah pembelajaran mesin </a:t>
            </a:r>
            <a:r>
              <a:rPr lang="id-ID" sz="1350" err="1"/>
              <a:t>probabilistik</a:t>
            </a:r>
            <a:r>
              <a:rPr lang="id-ID" sz="1350"/>
              <a:t> yang dapat digunakan dalam berbagai macam tugas klasifikasi.</a:t>
            </a:r>
          </a:p>
          <a:p>
            <a:pPr marL="0" indent="0">
              <a:lnSpc>
                <a:spcPct val="150000"/>
              </a:lnSpc>
              <a:spcAft>
                <a:spcPts val="450"/>
              </a:spcAft>
              <a:buNone/>
            </a:pPr>
            <a:r>
              <a:rPr lang="id-ID" sz="1350"/>
              <a:t>Umumnya digunakan untuk memfilter spam, mengklasifikasikan dokumen, prediksi sentimen, dll. </a:t>
            </a:r>
          </a:p>
        </p:txBody>
      </p:sp>
    </p:spTree>
    <p:extLst>
      <p:ext uri="{BB962C8B-B14F-4D97-AF65-F5344CB8AC3E}">
        <p14:creationId xmlns:p14="http://schemas.microsoft.com/office/powerpoint/2010/main" val="2342765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srgbClr val="FFFFFF"/>
              </a:solidFill>
              <a:latin typeface="Verdana Pro"/>
            </a:endParaRPr>
          </a:p>
        </p:txBody>
      </p:sp>
      <p:sp>
        <p:nvSpPr>
          <p:cNvPr id="137" name="Freeform: Shape 136">
            <a:extLst>
              <a:ext uri="{FF2B5EF4-FFF2-40B4-BE49-F238E27FC236}">
                <a16:creationId xmlns:a16="http://schemas.microsoft.com/office/drawing/2014/main" id="{D891F8D6-850A-4554-AF0F-FC18D0F9D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471269" y="2243732"/>
            <a:ext cx="5143501" cy="656037"/>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900">
              <a:buClrTx/>
            </a:pPr>
            <a:endParaRPr lang="en-US" sz="1350" kern="1200">
              <a:solidFill>
                <a:srgbClr val="FFFFFF"/>
              </a:solidFill>
              <a:latin typeface="Verdana Pro"/>
            </a:endParaRPr>
          </a:p>
        </p:txBody>
      </p:sp>
      <p:pic>
        <p:nvPicPr>
          <p:cNvPr id="2050" name="Picture 2" descr="Classification in Machine Learning – Hello World!">
            <a:extLst>
              <a:ext uri="{FF2B5EF4-FFF2-40B4-BE49-F238E27FC236}">
                <a16:creationId xmlns:a16="http://schemas.microsoft.com/office/drawing/2014/main" id="{8BCAE016-0EF3-4063-A78F-AC8AF63AA0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3912" y="1580953"/>
            <a:ext cx="2436246" cy="19815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43DD23-EEE6-4048-B8FC-15500D693EEA}"/>
                  </a:ext>
                </a:extLst>
              </p:cNvPr>
              <p:cNvSpPr>
                <a:spLocks noGrp="1"/>
              </p:cNvSpPr>
              <p:nvPr>
                <p:ph idx="1"/>
              </p:nvPr>
            </p:nvSpPr>
            <p:spPr>
              <a:xfrm>
                <a:off x="571501" y="2273530"/>
                <a:ext cx="5000625" cy="2286001"/>
              </a:xfrm>
            </p:spPr>
            <p:txBody>
              <a:bodyPr>
                <a:normAutofit/>
              </a:bodyPr>
              <a:lstStyle/>
              <a:p>
                <a:pPr>
                  <a:lnSpc>
                    <a:spcPct val="150000"/>
                  </a:lnSpc>
                </a:pPr>
                <a14:m>
                  <m:oMath xmlns:m="http://schemas.openxmlformats.org/officeDocument/2006/math">
                    <m:r>
                      <a:rPr lang="id-ID" b="0" i="1" smtClean="0">
                        <a:latin typeface="Cambria Math" panose="02040503050406030204" pitchFamily="18" charset="0"/>
                      </a:rPr>
                      <m:t>𝑃</m:t>
                    </m:r>
                    <m:d>
                      <m:dPr>
                        <m:ctrlPr>
                          <a:rPr lang="id-ID" b="0" i="1" smtClean="0">
                            <a:latin typeface="Cambria Math" panose="02040503050406030204" pitchFamily="18" charset="0"/>
                          </a:rPr>
                        </m:ctrlPr>
                      </m:dPr>
                      <m:e>
                        <m:r>
                          <a:rPr lang="id-ID" b="0" i="1" smtClean="0">
                            <a:latin typeface="Cambria Math" panose="02040503050406030204" pitchFamily="18" charset="0"/>
                          </a:rPr>
                          <m:t>𝐴</m:t>
                        </m:r>
                      </m:e>
                      <m:e>
                        <m:r>
                          <a:rPr lang="id-ID" b="0" i="1" smtClean="0">
                            <a:latin typeface="Cambria Math" panose="02040503050406030204" pitchFamily="18" charset="0"/>
                          </a:rPr>
                          <m:t>𝐵</m:t>
                        </m:r>
                      </m:e>
                    </m:d>
                    <m:r>
                      <a:rPr lang="id-ID" b="0" i="1" smtClean="0">
                        <a:latin typeface="Cambria Math" panose="02040503050406030204" pitchFamily="18" charset="0"/>
                      </a:rPr>
                      <m:t>= </m:t>
                    </m:r>
                    <m:f>
                      <m:fPr>
                        <m:ctrlPr>
                          <a:rPr lang="id-ID" b="0" i="1" smtClean="0">
                            <a:latin typeface="Cambria Math" panose="02040503050406030204" pitchFamily="18" charset="0"/>
                          </a:rPr>
                        </m:ctrlPr>
                      </m:fPr>
                      <m:num>
                        <m:r>
                          <a:rPr lang="id-ID" b="0" i="1" smtClean="0">
                            <a:latin typeface="Cambria Math" panose="02040503050406030204" pitchFamily="18" charset="0"/>
                          </a:rPr>
                          <m:t>𝑃</m:t>
                        </m:r>
                        <m:r>
                          <a:rPr lang="id-ID" b="0" i="1" smtClean="0">
                            <a:latin typeface="Cambria Math" panose="02040503050406030204" pitchFamily="18" charset="0"/>
                          </a:rPr>
                          <m:t>(</m:t>
                        </m:r>
                        <m:r>
                          <a:rPr lang="id-ID" b="0" i="1" smtClean="0">
                            <a:latin typeface="Cambria Math" panose="02040503050406030204" pitchFamily="18" charset="0"/>
                          </a:rPr>
                          <m:t>𝐵</m:t>
                        </m:r>
                        <m:r>
                          <a:rPr lang="id-ID" b="0" i="1" smtClean="0">
                            <a:latin typeface="Cambria Math" panose="02040503050406030204" pitchFamily="18" charset="0"/>
                          </a:rPr>
                          <m:t>|</m:t>
                        </m:r>
                        <m:r>
                          <a:rPr lang="id-ID" b="0" i="1" smtClean="0">
                            <a:latin typeface="Cambria Math" panose="02040503050406030204" pitchFamily="18" charset="0"/>
                          </a:rPr>
                          <m:t>𝐴</m:t>
                        </m:r>
                        <m:r>
                          <a:rPr lang="id-ID" b="0" i="1" smtClean="0">
                            <a:latin typeface="Cambria Math" panose="02040503050406030204" pitchFamily="18" charset="0"/>
                          </a:rPr>
                          <m:t>) </m:t>
                        </m:r>
                        <m:r>
                          <a:rPr lang="id-ID" b="0" i="1" smtClean="0">
                            <a:latin typeface="Cambria Math" panose="02040503050406030204" pitchFamily="18" charset="0"/>
                          </a:rPr>
                          <m:t>𝑥</m:t>
                        </m:r>
                        <m:r>
                          <a:rPr lang="id-ID" b="0" i="1" smtClean="0">
                            <a:latin typeface="Cambria Math" panose="02040503050406030204" pitchFamily="18" charset="0"/>
                          </a:rPr>
                          <m:t> </m:t>
                        </m:r>
                        <m:r>
                          <a:rPr lang="id-ID" b="0" i="1" smtClean="0">
                            <a:latin typeface="Cambria Math" panose="02040503050406030204" pitchFamily="18" charset="0"/>
                          </a:rPr>
                          <m:t>𝑃</m:t>
                        </m:r>
                        <m:r>
                          <a:rPr lang="id-ID" b="0" i="1" smtClean="0">
                            <a:latin typeface="Cambria Math" panose="02040503050406030204" pitchFamily="18" charset="0"/>
                          </a:rPr>
                          <m:t>(</m:t>
                        </m:r>
                        <m:r>
                          <a:rPr lang="id-ID" b="0" i="1" smtClean="0">
                            <a:latin typeface="Cambria Math" panose="02040503050406030204" pitchFamily="18" charset="0"/>
                          </a:rPr>
                          <m:t>𝐴</m:t>
                        </m:r>
                        <m:r>
                          <a:rPr lang="id-ID" b="0" i="1" smtClean="0">
                            <a:latin typeface="Cambria Math" panose="02040503050406030204" pitchFamily="18" charset="0"/>
                          </a:rPr>
                          <m:t>)</m:t>
                        </m:r>
                      </m:num>
                      <m:den>
                        <m:r>
                          <a:rPr lang="id-ID" b="0" i="1" smtClean="0">
                            <a:latin typeface="Cambria Math" panose="02040503050406030204" pitchFamily="18" charset="0"/>
                          </a:rPr>
                          <m:t>𝑃</m:t>
                        </m:r>
                        <m:r>
                          <a:rPr lang="id-ID" b="0" i="1" smtClean="0">
                            <a:latin typeface="Cambria Math" panose="02040503050406030204" pitchFamily="18" charset="0"/>
                          </a:rPr>
                          <m:t>(</m:t>
                        </m:r>
                        <m:r>
                          <a:rPr lang="id-ID" b="0" i="1" smtClean="0">
                            <a:latin typeface="Cambria Math" panose="02040503050406030204" pitchFamily="18" charset="0"/>
                          </a:rPr>
                          <m:t>𝐵</m:t>
                        </m:r>
                        <m:r>
                          <a:rPr lang="id-ID" b="0" i="1" smtClean="0">
                            <a:latin typeface="Cambria Math" panose="02040503050406030204" pitchFamily="18" charset="0"/>
                          </a:rPr>
                          <m:t>)</m:t>
                        </m:r>
                      </m:den>
                    </m:f>
                  </m:oMath>
                </a14:m>
                <a:endParaRPr lang="id-ID"/>
              </a:p>
              <a:p>
                <a:pPr>
                  <a:lnSpc>
                    <a:spcPct val="150000"/>
                  </a:lnSpc>
                </a:pPr>
                <a14:m>
                  <m:oMath xmlns:m="http://schemas.openxmlformats.org/officeDocument/2006/math">
                    <m:r>
                      <a:rPr lang="id-ID" b="0" i="1" smtClean="0">
                        <a:latin typeface="Cambria Math" panose="02040503050406030204" pitchFamily="18" charset="0"/>
                      </a:rPr>
                      <m:t>𝑝𝑜𝑠𝑡𝑒𝑟𝑖𝑜𝑟</m:t>
                    </m:r>
                    <m:r>
                      <a:rPr lang="id-ID" b="0" i="1" smtClean="0">
                        <a:latin typeface="Cambria Math" panose="02040503050406030204" pitchFamily="18" charset="0"/>
                      </a:rPr>
                      <m:t>= </m:t>
                    </m:r>
                    <m:f>
                      <m:fPr>
                        <m:ctrlPr>
                          <a:rPr lang="id-ID" b="0" i="1" smtClean="0">
                            <a:latin typeface="Cambria Math" panose="02040503050406030204" pitchFamily="18" charset="0"/>
                          </a:rPr>
                        </m:ctrlPr>
                      </m:fPr>
                      <m:num>
                        <m:r>
                          <a:rPr lang="id-ID" b="0" i="1" smtClean="0">
                            <a:latin typeface="Cambria Math" panose="02040503050406030204" pitchFamily="18" charset="0"/>
                          </a:rPr>
                          <m:t>𝑝𝑟𝑖𝑜𝑟</m:t>
                        </m:r>
                        <m:r>
                          <a:rPr lang="id-ID" b="0" i="1" smtClean="0">
                            <a:latin typeface="Cambria Math" panose="02040503050406030204" pitchFamily="18" charset="0"/>
                          </a:rPr>
                          <m:t> </m:t>
                        </m:r>
                        <m:r>
                          <a:rPr lang="id-ID" b="0" i="1" smtClean="0">
                            <a:latin typeface="Cambria Math" panose="02040503050406030204" pitchFamily="18" charset="0"/>
                          </a:rPr>
                          <m:t>𝑥</m:t>
                        </m:r>
                        <m:r>
                          <a:rPr lang="id-ID" b="0" i="1" smtClean="0">
                            <a:latin typeface="Cambria Math" panose="02040503050406030204" pitchFamily="18" charset="0"/>
                          </a:rPr>
                          <m:t> </m:t>
                        </m:r>
                        <m:r>
                          <a:rPr lang="id-ID" b="0" i="1" smtClean="0">
                            <a:latin typeface="Cambria Math" panose="02040503050406030204" pitchFamily="18" charset="0"/>
                          </a:rPr>
                          <m:t>𝑙𝑖𝑘𝑒𝑙𝑖h𝑜𝑜𝑑</m:t>
                        </m:r>
                      </m:num>
                      <m:den>
                        <m:r>
                          <a:rPr lang="id-ID" b="0" i="1" smtClean="0">
                            <a:latin typeface="Cambria Math" panose="02040503050406030204" pitchFamily="18" charset="0"/>
                          </a:rPr>
                          <m:t>𝑒𝑣𝑖𝑑𝑒𝑛𝑐𝑒</m:t>
                        </m:r>
                      </m:den>
                    </m:f>
                  </m:oMath>
                </a14:m>
                <a:endParaRPr lang="id-ID"/>
              </a:p>
            </p:txBody>
          </p:sp>
        </mc:Choice>
        <mc:Fallback xmlns="">
          <p:sp>
            <p:nvSpPr>
              <p:cNvPr id="3" name="Content Placeholder 2">
                <a:extLst>
                  <a:ext uri="{FF2B5EF4-FFF2-40B4-BE49-F238E27FC236}">
                    <a16:creationId xmlns:a16="http://schemas.microsoft.com/office/drawing/2014/main" id="{B043DD23-EEE6-4048-B8FC-15500D693EEA}"/>
                  </a:ext>
                </a:extLst>
              </p:cNvPr>
              <p:cNvSpPr>
                <a:spLocks noGrp="1" noRot="1" noChangeAspect="1" noMove="1" noResize="1" noEditPoints="1" noAdjustHandles="1" noChangeArrowheads="1" noChangeShapeType="1" noTextEdit="1"/>
              </p:cNvSpPr>
              <p:nvPr>
                <p:ph idx="1"/>
              </p:nvPr>
            </p:nvSpPr>
            <p:spPr>
              <a:xfrm>
                <a:off x="571501" y="2273530"/>
                <a:ext cx="5000625" cy="2286001"/>
              </a:xfrm>
              <a:blipFill>
                <a:blip r:embed="rId3"/>
                <a:stretch>
                  <a:fillRect/>
                </a:stretch>
              </a:blipFill>
            </p:spPr>
            <p:txBody>
              <a:bodyPr/>
              <a:lstStyle/>
              <a:p>
                <a:r>
                  <a:rPr lang="en-US">
                    <a:noFill/>
                  </a:rPr>
                  <a:t> </a:t>
                </a:r>
              </a:p>
            </p:txBody>
          </p:sp>
        </mc:Fallback>
      </mc:AlternateContent>
      <p:sp>
        <p:nvSpPr>
          <p:cNvPr id="139" name="Freeform: Shape 138">
            <a:extLst>
              <a:ext uri="{FF2B5EF4-FFF2-40B4-BE49-F238E27FC236}">
                <a16:creationId xmlns:a16="http://schemas.microsoft.com/office/drawing/2014/main" id="{801843F1-9A50-4D34-96E0-A5E4E7443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471269" y="2243734"/>
            <a:ext cx="5143501" cy="656037"/>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900">
              <a:buClrTx/>
            </a:pPr>
            <a:endParaRPr lang="en-US" sz="1350" kern="1200">
              <a:solidFill>
                <a:srgbClr val="FFFFFF"/>
              </a:solidFill>
              <a:latin typeface="Verdana Pro"/>
            </a:endParaRPr>
          </a:p>
        </p:txBody>
      </p:sp>
      <p:sp>
        <p:nvSpPr>
          <p:cNvPr id="2" name="Title 1">
            <a:extLst>
              <a:ext uri="{FF2B5EF4-FFF2-40B4-BE49-F238E27FC236}">
                <a16:creationId xmlns:a16="http://schemas.microsoft.com/office/drawing/2014/main" id="{E60213C4-4496-4E23-B496-418ED90A7385}"/>
              </a:ext>
            </a:extLst>
          </p:cNvPr>
          <p:cNvSpPr>
            <a:spLocks noGrp="1"/>
          </p:cNvSpPr>
          <p:nvPr>
            <p:ph type="title"/>
          </p:nvPr>
        </p:nvSpPr>
        <p:spPr>
          <a:xfrm>
            <a:off x="500064" y="463207"/>
            <a:ext cx="5143499" cy="1218041"/>
          </a:xfrm>
        </p:spPr>
        <p:txBody>
          <a:bodyPr anchor="b">
            <a:normAutofit/>
          </a:bodyPr>
          <a:lstStyle/>
          <a:p>
            <a:pPr>
              <a:lnSpc>
                <a:spcPct val="100000"/>
              </a:lnSpc>
            </a:pPr>
            <a:r>
              <a:rPr lang="id-ID" sz="2700">
                <a:latin typeface="+mn-lt"/>
              </a:rPr>
              <a:t>Rumus dan Terminologi Probabilitas </a:t>
            </a:r>
            <a:r>
              <a:rPr lang="id-ID" sz="2700" err="1">
                <a:latin typeface="+mn-lt"/>
              </a:rPr>
              <a:t>Bayesian</a:t>
            </a:r>
            <a:endParaRPr lang="id-ID" sz="2700">
              <a:latin typeface="+mn-lt"/>
            </a:endParaRPr>
          </a:p>
        </p:txBody>
      </p:sp>
    </p:spTree>
    <p:extLst>
      <p:ext uri="{BB962C8B-B14F-4D97-AF65-F5344CB8AC3E}">
        <p14:creationId xmlns:p14="http://schemas.microsoft.com/office/powerpoint/2010/main" val="1510623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srgbClr val="FFFFFF"/>
              </a:solidFill>
              <a:latin typeface="Verdana Pro"/>
            </a:endParaRPr>
          </a:p>
        </p:txBody>
      </p:sp>
      <p:sp>
        <p:nvSpPr>
          <p:cNvPr id="2" name="Title 1">
            <a:extLst>
              <a:ext uri="{FF2B5EF4-FFF2-40B4-BE49-F238E27FC236}">
                <a16:creationId xmlns:a16="http://schemas.microsoft.com/office/drawing/2014/main" id="{934AD90F-CE20-4AFA-960D-0CF843663F68}"/>
              </a:ext>
            </a:extLst>
          </p:cNvPr>
          <p:cNvSpPr>
            <a:spLocks noGrp="1"/>
          </p:cNvSpPr>
          <p:nvPr>
            <p:ph type="title"/>
          </p:nvPr>
        </p:nvSpPr>
        <p:spPr>
          <a:xfrm>
            <a:off x="571500" y="765809"/>
            <a:ext cx="8000999" cy="814514"/>
          </a:xfrm>
        </p:spPr>
        <p:txBody>
          <a:bodyPr anchor="ctr">
            <a:normAutofit/>
          </a:bodyPr>
          <a:lstStyle/>
          <a:p>
            <a:pPr algn="ctr"/>
            <a:r>
              <a:rPr lang="id-ID"/>
              <a:t>Kenapa </a:t>
            </a:r>
            <a:r>
              <a:rPr lang="id-ID" err="1"/>
              <a:t>Naive</a:t>
            </a:r>
            <a:r>
              <a:rPr lang="id-ID"/>
              <a:t>?</a:t>
            </a:r>
          </a:p>
        </p:txBody>
      </p:sp>
      <p:sp>
        <p:nvSpPr>
          <p:cNvPr id="15" name="Freeform: Shape 9">
            <a:extLst>
              <a:ext uri="{FF2B5EF4-FFF2-40B4-BE49-F238E27FC236}">
                <a16:creationId xmlns:a16="http://schemas.microsoft.com/office/drawing/2014/main" id="{280CBF0E-1AF1-4F17-84A3-89E3F964A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775399"/>
            <a:ext cx="9144000" cy="61722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900">
              <a:buClrTx/>
            </a:pPr>
            <a:endParaRPr lang="en-US" sz="1350" kern="1200">
              <a:solidFill>
                <a:srgbClr val="FFFFFF"/>
              </a:solidFill>
              <a:latin typeface="Verdana Pro"/>
            </a:endParaRPr>
          </a:p>
        </p:txBody>
      </p:sp>
      <p:sp>
        <p:nvSpPr>
          <p:cNvPr id="16" name="Freeform: Shape 11">
            <a:extLst>
              <a:ext uri="{FF2B5EF4-FFF2-40B4-BE49-F238E27FC236}">
                <a16:creationId xmlns:a16="http://schemas.microsoft.com/office/drawing/2014/main" id="{534676D8-D37A-4610-BBFB-A1DC26D52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775399"/>
            <a:ext cx="9144000" cy="61722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900">
              <a:buClrTx/>
            </a:pPr>
            <a:endParaRPr lang="en-US" sz="1350" kern="1200">
              <a:solidFill>
                <a:srgbClr val="FFFFFF"/>
              </a:solidFill>
              <a:latin typeface="Verdana Pro"/>
            </a:endParaRPr>
          </a:p>
        </p:txBody>
      </p:sp>
      <p:sp>
        <p:nvSpPr>
          <p:cNvPr id="3" name="Content Placeholder 2">
            <a:extLst>
              <a:ext uri="{FF2B5EF4-FFF2-40B4-BE49-F238E27FC236}">
                <a16:creationId xmlns:a16="http://schemas.microsoft.com/office/drawing/2014/main" id="{D08ED7F0-BE5A-434F-892B-8C32AAE57E32}"/>
              </a:ext>
            </a:extLst>
          </p:cNvPr>
          <p:cNvSpPr>
            <a:spLocks noGrp="1"/>
          </p:cNvSpPr>
          <p:nvPr>
            <p:ph idx="1"/>
          </p:nvPr>
        </p:nvSpPr>
        <p:spPr>
          <a:xfrm>
            <a:off x="1805940" y="2474398"/>
            <a:ext cx="5532120" cy="2097602"/>
          </a:xfrm>
        </p:spPr>
        <p:txBody>
          <a:bodyPr>
            <a:normAutofit/>
          </a:bodyPr>
          <a:lstStyle/>
          <a:p>
            <a:pPr marL="0" indent="0" algn="ctr">
              <a:lnSpc>
                <a:spcPct val="150000"/>
              </a:lnSpc>
              <a:buNone/>
            </a:pPr>
            <a:r>
              <a:rPr lang="id-ID" sz="1500"/>
              <a:t>Kata </a:t>
            </a:r>
            <a:r>
              <a:rPr lang="id-ID" sz="1500" err="1"/>
              <a:t>naive</a:t>
            </a:r>
            <a:r>
              <a:rPr lang="id-ID" sz="1500"/>
              <a:t> diambil dari sifat algoritma ini yang menganggap suatu fitur dalam model tidak bergantung satu sama lain. Dalam kata lain mengubah satu fitur, tidak secara langsung memengaruhi nilai fitur yang lain dalam algoritma.</a:t>
            </a:r>
          </a:p>
        </p:txBody>
      </p:sp>
    </p:spTree>
    <p:extLst>
      <p:ext uri="{BB962C8B-B14F-4D97-AF65-F5344CB8AC3E}">
        <p14:creationId xmlns:p14="http://schemas.microsoft.com/office/powerpoint/2010/main" val="1357471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47">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srgbClr val="FFFFFF"/>
              </a:solidFill>
              <a:latin typeface="Verdana Pro"/>
            </a:endParaRPr>
          </a:p>
        </p:txBody>
      </p:sp>
      <p:sp>
        <p:nvSpPr>
          <p:cNvPr id="2" name="Title 1">
            <a:extLst>
              <a:ext uri="{FF2B5EF4-FFF2-40B4-BE49-F238E27FC236}">
                <a16:creationId xmlns:a16="http://schemas.microsoft.com/office/drawing/2014/main" id="{926D1D7D-AF0E-423B-90E9-386AAA87A98E}"/>
              </a:ext>
            </a:extLst>
          </p:cNvPr>
          <p:cNvSpPr>
            <a:spLocks noGrp="1"/>
          </p:cNvSpPr>
          <p:nvPr>
            <p:ph type="title"/>
          </p:nvPr>
        </p:nvSpPr>
        <p:spPr>
          <a:xfrm>
            <a:off x="521791" y="421556"/>
            <a:ext cx="3428999" cy="1155556"/>
          </a:xfrm>
        </p:spPr>
        <p:txBody>
          <a:bodyPr vert="horz" lIns="68580" tIns="34290" rIns="68580" bIns="34290" rtlCol="0" anchor="b" anchorCtr="0">
            <a:normAutofit/>
          </a:bodyPr>
          <a:lstStyle/>
          <a:p>
            <a:r>
              <a:rPr lang="en-US" err="1"/>
              <a:t>Contoh</a:t>
            </a:r>
            <a:r>
              <a:rPr lang="en-US"/>
              <a:t> </a:t>
            </a:r>
            <a:r>
              <a:rPr lang="en-US" err="1"/>
              <a:t>Kasus</a:t>
            </a:r>
            <a:r>
              <a:rPr lang="en-US"/>
              <a:t> - Naive</a:t>
            </a:r>
          </a:p>
        </p:txBody>
      </p:sp>
      <p:sp>
        <p:nvSpPr>
          <p:cNvPr id="3" name="Content Placeholder 2">
            <a:extLst>
              <a:ext uri="{FF2B5EF4-FFF2-40B4-BE49-F238E27FC236}">
                <a16:creationId xmlns:a16="http://schemas.microsoft.com/office/drawing/2014/main" id="{BCB6BF48-A989-4E9E-BDBB-A4B3A6A6EE3F}"/>
              </a:ext>
            </a:extLst>
          </p:cNvPr>
          <p:cNvSpPr>
            <a:spLocks noGrp="1"/>
          </p:cNvSpPr>
          <p:nvPr>
            <p:ph idx="1"/>
          </p:nvPr>
        </p:nvSpPr>
        <p:spPr>
          <a:xfrm>
            <a:off x="521790" y="2115543"/>
            <a:ext cx="3281283" cy="1542557"/>
          </a:xfrm>
        </p:spPr>
        <p:txBody>
          <a:bodyPr vert="horz" lIns="68580" tIns="34290" rIns="68580" bIns="34290" rtlCol="0">
            <a:normAutofit/>
          </a:bodyPr>
          <a:lstStyle/>
          <a:p>
            <a:pPr marL="0" indent="0">
              <a:lnSpc>
                <a:spcPct val="150000"/>
              </a:lnSpc>
              <a:buNone/>
            </a:pPr>
            <a:r>
              <a:rPr lang="id-ID" sz="1050" err="1"/>
              <a:t>Grammar</a:t>
            </a:r>
            <a:r>
              <a:rPr lang="id-ID" sz="1050"/>
              <a:t> </a:t>
            </a:r>
            <a:r>
              <a:rPr lang="id-ID" sz="1050" err="1"/>
              <a:t>sangatlah</a:t>
            </a:r>
            <a:r>
              <a:rPr lang="id-ID" sz="1050"/>
              <a:t> penting dalam komunikasi manusia. Namun </a:t>
            </a:r>
            <a:r>
              <a:rPr lang="id-ID" sz="1050" err="1"/>
              <a:t>Naive</a:t>
            </a:r>
            <a:r>
              <a:rPr lang="id-ID" sz="1050"/>
              <a:t> </a:t>
            </a:r>
            <a:r>
              <a:rPr lang="id-ID" sz="1050" err="1"/>
              <a:t>bayes</a:t>
            </a:r>
            <a:r>
              <a:rPr lang="id-ID" sz="1050"/>
              <a:t> tidak </a:t>
            </a:r>
            <a:r>
              <a:rPr lang="id-ID" sz="1050" err="1"/>
              <a:t>memperdulikan</a:t>
            </a:r>
            <a:r>
              <a:rPr lang="id-ID" sz="1050"/>
              <a:t> urutan fitur yang dibandingkan.</a:t>
            </a:r>
            <a:endParaRPr lang="en-US" sz="1050"/>
          </a:p>
        </p:txBody>
      </p:sp>
      <p:sp>
        <p:nvSpPr>
          <p:cNvPr id="55" name="Freeform: Shape 49">
            <a:extLst>
              <a:ext uri="{FF2B5EF4-FFF2-40B4-BE49-F238E27FC236}">
                <a16:creationId xmlns:a16="http://schemas.microsoft.com/office/drawing/2014/main" id="{5811A85E-38EA-465A-84F9-6230CF743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43982" y="0"/>
            <a:ext cx="656036" cy="51435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900">
              <a:buClrTx/>
            </a:pPr>
            <a:endParaRPr lang="en-US" sz="1350" kern="1200">
              <a:solidFill>
                <a:srgbClr val="FFFFFF"/>
              </a:solidFill>
              <a:latin typeface="Verdana Pro"/>
            </a:endParaRPr>
          </a:p>
        </p:txBody>
      </p:sp>
      <p:sp>
        <p:nvSpPr>
          <p:cNvPr id="56" name="Freeform: Shape 51">
            <a:extLst>
              <a:ext uri="{FF2B5EF4-FFF2-40B4-BE49-F238E27FC236}">
                <a16:creationId xmlns:a16="http://schemas.microsoft.com/office/drawing/2014/main" id="{866290A3-7E80-441D-AA1E-5263326B1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43982" y="0"/>
            <a:ext cx="656036" cy="51435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42900">
              <a:buClrTx/>
            </a:pPr>
            <a:endParaRPr lang="en-US" sz="1350" kern="1200">
              <a:solidFill>
                <a:srgbClr val="FFFFFF"/>
              </a:solidFill>
              <a:latin typeface="Verdana Pro"/>
            </a:endParaRPr>
          </a:p>
        </p:txBody>
      </p:sp>
      <p:pic>
        <p:nvPicPr>
          <p:cNvPr id="5" name="Picture 4">
            <a:extLst>
              <a:ext uri="{FF2B5EF4-FFF2-40B4-BE49-F238E27FC236}">
                <a16:creationId xmlns:a16="http://schemas.microsoft.com/office/drawing/2014/main" id="{4D09D8C1-6D34-4011-9E5B-30F818D63AFA}"/>
              </a:ext>
            </a:extLst>
          </p:cNvPr>
          <p:cNvPicPr>
            <a:picLocks noChangeAspect="1"/>
          </p:cNvPicPr>
          <p:nvPr/>
        </p:nvPicPr>
        <p:blipFill rotWithShape="1">
          <a:blip r:embed="rId3"/>
          <a:srcRect r="61635" b="47215"/>
          <a:stretch/>
        </p:blipFill>
        <p:spPr>
          <a:xfrm>
            <a:off x="5237314" y="571500"/>
            <a:ext cx="3241370" cy="1928812"/>
          </a:xfrm>
          <a:prstGeom prst="rect">
            <a:avLst/>
          </a:prstGeom>
        </p:spPr>
      </p:pic>
      <p:pic>
        <p:nvPicPr>
          <p:cNvPr id="30" name="Picture 29">
            <a:extLst>
              <a:ext uri="{FF2B5EF4-FFF2-40B4-BE49-F238E27FC236}">
                <a16:creationId xmlns:a16="http://schemas.microsoft.com/office/drawing/2014/main" id="{C325F161-C757-443F-B51E-18CE75F0746E}"/>
              </a:ext>
            </a:extLst>
          </p:cNvPr>
          <p:cNvPicPr>
            <a:picLocks noChangeAspect="1"/>
          </p:cNvPicPr>
          <p:nvPr/>
        </p:nvPicPr>
        <p:blipFill rotWithShape="1">
          <a:blip r:embed="rId3"/>
          <a:srcRect l="25282" t="46608" r="19789"/>
          <a:stretch/>
        </p:blipFill>
        <p:spPr>
          <a:xfrm>
            <a:off x="5143500" y="2886821"/>
            <a:ext cx="3428999" cy="1441545"/>
          </a:xfrm>
          <a:prstGeom prst="rect">
            <a:avLst/>
          </a:prstGeom>
        </p:spPr>
      </p:pic>
      <p:sp>
        <p:nvSpPr>
          <p:cNvPr id="44" name="Content Placeholder 2">
            <a:extLst>
              <a:ext uri="{FF2B5EF4-FFF2-40B4-BE49-F238E27FC236}">
                <a16:creationId xmlns:a16="http://schemas.microsoft.com/office/drawing/2014/main" id="{7140BA5C-18AA-4EA6-9A9B-A804B36B6D16}"/>
              </a:ext>
            </a:extLst>
          </p:cNvPr>
          <p:cNvSpPr txBox="1">
            <a:spLocks/>
          </p:cNvSpPr>
          <p:nvPr/>
        </p:nvSpPr>
        <p:spPr>
          <a:xfrm>
            <a:off x="521790" y="4328367"/>
            <a:ext cx="3522814" cy="45937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50000"/>
              </a:lnSpc>
              <a:spcBef>
                <a:spcPts val="750"/>
              </a:spcBef>
              <a:buClrTx/>
              <a:buNone/>
            </a:pPr>
            <a:r>
              <a:rPr lang="id-ID" sz="900">
                <a:solidFill>
                  <a:srgbClr val="FFFFFF"/>
                </a:solidFill>
                <a:latin typeface="Verdana Pro"/>
              </a:rPr>
              <a:t>Sumber: </a:t>
            </a:r>
            <a:r>
              <a:rPr lang="en-US" sz="900">
                <a:solidFill>
                  <a:srgbClr val="FFFFFF"/>
                </a:solidFill>
                <a:latin typeface="Verdana Pro"/>
              </a:rPr>
              <a:t>https://www.youtube.com/watch?v=O2L2Uv9pdDA&amp;t=6s</a:t>
            </a:r>
          </a:p>
        </p:txBody>
      </p:sp>
    </p:spTree>
    <p:extLst>
      <p:ext uri="{BB962C8B-B14F-4D97-AF65-F5344CB8AC3E}">
        <p14:creationId xmlns:p14="http://schemas.microsoft.com/office/powerpoint/2010/main" val="2272573897"/>
      </p:ext>
    </p:extLst>
  </p:cSld>
  <p:clrMapOvr>
    <a:masterClrMapping/>
  </p:clrMapOvr>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ornVTI">
  <a:themeElements>
    <a:clrScheme name="AnalogousFromDarkSeedLeftStep">
      <a:dk1>
        <a:srgbClr val="000000"/>
      </a:dk1>
      <a:lt1>
        <a:srgbClr val="FFFFFF"/>
      </a:lt1>
      <a:dk2>
        <a:srgbClr val="1C2431"/>
      </a:dk2>
      <a:lt2>
        <a:srgbClr val="F0F3F1"/>
      </a:lt2>
      <a:accent1>
        <a:srgbClr val="C34DAA"/>
      </a:accent1>
      <a:accent2>
        <a:srgbClr val="993BB1"/>
      </a:accent2>
      <a:accent3>
        <a:srgbClr val="794DC3"/>
      </a:accent3>
      <a:accent4>
        <a:srgbClr val="4045B4"/>
      </a:accent4>
      <a:accent5>
        <a:srgbClr val="4D83C3"/>
      </a:accent5>
      <a:accent6>
        <a:srgbClr val="3BA2B1"/>
      </a:accent6>
      <a:hlink>
        <a:srgbClr val="3F64BF"/>
      </a:hlink>
      <a:folHlink>
        <a:srgbClr val="7F7F7F"/>
      </a:folHlink>
    </a:clrScheme>
    <a:fontScheme name="Torn">
      <a:majorFont>
        <a:latin typeface="Verdana Pro Cond SemiBold"/>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3.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9F918B45B00F849B97F26603CA0C00A" ma:contentTypeVersion="7" ma:contentTypeDescription="Create a new document." ma:contentTypeScope="" ma:versionID="695b9048aee940c74377dcb88ede902f">
  <xsd:schema xmlns:xsd="http://www.w3.org/2001/XMLSchema" xmlns:xs="http://www.w3.org/2001/XMLSchema" xmlns:p="http://schemas.microsoft.com/office/2006/metadata/properties" xmlns:ns3="6451d54c-6273-4611-98d6-e654fa6ad9b8" xmlns:ns4="97e3172b-dc72-4d3e-b1f8-7f7517783006" targetNamespace="http://schemas.microsoft.com/office/2006/metadata/properties" ma:root="true" ma:fieldsID="e39da739d202f151efff28ababb78ab1" ns3:_="" ns4:_="">
    <xsd:import namespace="6451d54c-6273-4611-98d6-e654fa6ad9b8"/>
    <xsd:import namespace="97e3172b-dc72-4d3e-b1f8-7f751778300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51d54c-6273-4611-98d6-e654fa6ad9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7e3172b-dc72-4d3e-b1f8-7f751778300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0C7AA8B-1D55-4D4D-A728-73D3E4E70918}">
  <ds:schemaRefs>
    <ds:schemaRef ds:uri="http://schemas.microsoft.com/sharepoint/v3/contenttype/forms"/>
  </ds:schemaRefs>
</ds:datastoreItem>
</file>

<file path=customXml/itemProps2.xml><?xml version="1.0" encoding="utf-8"?>
<ds:datastoreItem xmlns:ds="http://schemas.openxmlformats.org/officeDocument/2006/customXml" ds:itemID="{CDBA5C8A-C433-4617-83AF-C2852EA6A8B0}">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97e3172b-dc72-4d3e-b1f8-7f7517783006"/>
    <ds:schemaRef ds:uri="http://schemas.microsoft.com/office/2006/documentManagement/types"/>
    <ds:schemaRef ds:uri="http://purl.org/dc/terms/"/>
    <ds:schemaRef ds:uri="6451d54c-6273-4611-98d6-e654fa6ad9b8"/>
    <ds:schemaRef ds:uri="http://www.w3.org/XML/1998/namespace"/>
  </ds:schemaRefs>
</ds:datastoreItem>
</file>

<file path=customXml/itemProps3.xml><?xml version="1.0" encoding="utf-8"?>
<ds:datastoreItem xmlns:ds="http://schemas.openxmlformats.org/officeDocument/2006/customXml" ds:itemID="{0C0D7C67-F67E-4DD7-AE12-6969F5E19FCF}">
  <ds:schemaRefs>
    <ds:schemaRef ds:uri="6451d54c-6273-4611-98d6-e654fa6ad9b8"/>
    <ds:schemaRef ds:uri="97e3172b-dc72-4d3e-b1f8-7f751778300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20</TotalTime>
  <Words>1543</Words>
  <Application>Microsoft Office PowerPoint</Application>
  <PresentationFormat>On-screen Show (16:9)</PresentationFormat>
  <Paragraphs>207</Paragraphs>
  <Slides>47</Slides>
  <Notes>6</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47</vt:i4>
      </vt:variant>
    </vt:vector>
  </HeadingPairs>
  <TitlesOfParts>
    <vt:vector size="63" baseType="lpstr">
      <vt:lpstr>Fira Sans Extra Condensed Medium</vt:lpstr>
      <vt:lpstr>Open Sans</vt:lpstr>
      <vt:lpstr>inherit</vt:lpstr>
      <vt:lpstr>Verdana Pro Cond SemiBold</vt:lpstr>
      <vt:lpstr>Verdana Pro</vt:lpstr>
      <vt:lpstr>Cambria Math</vt:lpstr>
      <vt:lpstr>Abadi</vt:lpstr>
      <vt:lpstr>Calibri</vt:lpstr>
      <vt:lpstr>Arial</vt:lpstr>
      <vt:lpstr>Century Schoolbook</vt:lpstr>
      <vt:lpstr>Arial</vt:lpstr>
      <vt:lpstr>Corbel</vt:lpstr>
      <vt:lpstr>Overpass Black</vt:lpstr>
      <vt:lpstr>Aqua Marketing Plan by Slidego</vt:lpstr>
      <vt:lpstr>TornVTI</vt:lpstr>
      <vt:lpstr>Headlines</vt:lpstr>
      <vt:lpstr>Kelompok Krawu </vt:lpstr>
      <vt:lpstr>Pembagian Tugas</vt:lpstr>
      <vt:lpstr>Deskripsi Data</vt:lpstr>
      <vt:lpstr>Informasi Data</vt:lpstr>
      <vt:lpstr>Naive Bayes</vt:lpstr>
      <vt:lpstr>PowerPoint Presentation</vt:lpstr>
      <vt:lpstr>Rumus dan Terminologi Probabilitas Bayesian</vt:lpstr>
      <vt:lpstr>Kenapa Naive?</vt:lpstr>
      <vt:lpstr>Contoh Kasus - Naive</vt:lpstr>
      <vt:lpstr>Contoh Kasus - Naive</vt:lpstr>
      <vt:lpstr>Gaussian Naive Bayes</vt:lpstr>
      <vt:lpstr>PowerPoint Presentation</vt:lpstr>
      <vt:lpstr>Distribusi Likelihood </vt:lpstr>
      <vt:lpstr>Hyperparameter – Laplace Smoothing</vt:lpstr>
      <vt:lpstr>Hyperparameter – Laplace Smoothing</vt:lpstr>
      <vt:lpstr>Laplace Smoothing</vt:lpstr>
      <vt:lpstr>Real World Example</vt:lpstr>
      <vt:lpstr>Confusion Matrix</vt:lpstr>
      <vt:lpstr>Contoh</vt:lpstr>
      <vt:lpstr>Refleksi ke Akurasi Prediksi</vt:lpstr>
      <vt:lpstr>Refleksi ke Akurasi Prediksi</vt:lpstr>
      <vt:lpstr>Final Thoughts</vt:lpstr>
      <vt:lpstr>Referensi</vt:lpstr>
      <vt:lpstr>Support Vector Machine (SVM)</vt:lpstr>
      <vt:lpstr>Objective SVM </vt:lpstr>
      <vt:lpstr>Visualisasi Klasifikasi Kernel </vt:lpstr>
      <vt:lpstr>Tuning HypeParameter Menggunakan GridSearchCV </vt:lpstr>
      <vt:lpstr>PowerPoint Presentation</vt:lpstr>
      <vt:lpstr>Confusion Matrix per Model </vt:lpstr>
      <vt:lpstr>Perbandingan Data Testing dan Training </vt:lpstr>
      <vt:lpstr>PowerPoint Presentation</vt:lpstr>
      <vt:lpstr>PowerPoint Presentation</vt:lpstr>
      <vt:lpstr>Decision Tree</vt:lpstr>
      <vt:lpstr>Cara kerja decision tree</vt:lpstr>
      <vt:lpstr>Variasi hyperparameter</vt:lpstr>
      <vt:lpstr>Hasil percobaan</vt:lpstr>
      <vt:lpstr>Akurasi per kelas</vt:lpstr>
      <vt:lpstr>Analisis hasil akurasi</vt:lpstr>
      <vt:lpstr>Analisis performa model</vt:lpstr>
      <vt:lpstr>Original tree</vt:lpstr>
      <vt:lpstr>Logistic Regression</vt:lpstr>
      <vt:lpstr>Train &amp; test normal</vt:lpstr>
      <vt:lpstr>Train &amp; test cross reference</vt:lpstr>
      <vt:lpstr>Train &amp; test normal</vt:lpstr>
      <vt:lpstr>Train &amp; test cross validation</vt:lpstr>
      <vt:lpstr>perbandingan</vt:lpstr>
      <vt:lpstr>Terima Kasih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Kelompok Krawu</dc:title>
  <dc:creator>Arief Saferman</dc:creator>
  <cp:lastModifiedBy>Ramadhan Kalih Sewu</cp:lastModifiedBy>
  <cp:revision>5</cp:revision>
  <dcterms:created xsi:type="dcterms:W3CDTF">2021-04-19T15:27:37Z</dcterms:created>
  <dcterms:modified xsi:type="dcterms:W3CDTF">2021-04-20T05:18:26Z</dcterms:modified>
</cp:coreProperties>
</file>